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76" r:id="rId25"/>
    <p:sldId id="281" r:id="rId26"/>
    <p:sldId id="283" r:id="rId27"/>
    <p:sldId id="291" r:id="rId28"/>
    <p:sldId id="292" r:id="rId29"/>
    <p:sldId id="277" r:id="rId30"/>
    <p:sldId id="289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5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ט'/ניסן/תשע"ג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The </a:t>
            </a:r>
            <a:r>
              <a:rPr lang="en-US" sz="4000" b="1" dirty="0"/>
              <a:t>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</a:t>
            </a:r>
            <a:r>
              <a:rPr lang="en-US" sz="3200" dirty="0" smtClean="0"/>
              <a:t>mutation</a:t>
            </a:r>
            <a:endParaRPr lang="en-US" sz="3200" dirty="0" smtClean="0"/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</a:t>
            </a:r>
            <a:r>
              <a:rPr lang="en-US" sz="2800" dirty="0" smtClean="0"/>
              <a:t>environment</a:t>
            </a:r>
          </a:p>
          <a:p>
            <a:pPr marL="274320" lvl="1" indent="0" algn="l" rtl="0">
              <a:buNone/>
            </a:pPr>
            <a:endParaRPr lang="en-US" sz="2800" dirty="0" smtClean="0"/>
          </a:p>
          <a:p>
            <a:pPr algn="l" rtl="0"/>
            <a:r>
              <a:rPr lang="en-US" sz="3200" dirty="0" smtClean="0"/>
              <a:t>Consequences of </a:t>
            </a:r>
            <a:r>
              <a:rPr lang="en-US" sz="3200" dirty="0" smtClean="0"/>
              <a:t>stress-induced </a:t>
            </a:r>
            <a:r>
              <a:rPr lang="en-US" sz="3200" dirty="0" smtClean="0"/>
              <a:t>mutation</a:t>
            </a:r>
            <a:endParaRPr lang="en-US" sz="3200" dirty="0" smtClean="0"/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20" y="533400"/>
            <a:ext cx="8642960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/>
              <a:t>Model predictions: The unfit should hypermutate</a:t>
            </a:r>
            <a:endParaRPr lang="he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</a:t>
            </a:r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Part I Summary</a:t>
            </a:r>
            <a:endParaRPr lang="en-US" sz="36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</a:t>
            </a:r>
            <a:r>
              <a:rPr lang="en-US" dirty="0"/>
              <a:t>f</a:t>
            </a:r>
            <a:r>
              <a:rPr lang="en-US" dirty="0" smtClean="0"/>
              <a:t>itness </a:t>
            </a:r>
            <a:r>
              <a:rPr lang="en-US" dirty="0"/>
              <a:t>l</a:t>
            </a:r>
            <a:r>
              <a:rPr lang="en-US" dirty="0" smtClean="0"/>
              <a:t>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</a:t>
            </a:r>
            <a:r>
              <a:rPr lang="en-US" dirty="0" smtClean="0"/>
              <a:t>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</a:t>
            </a:r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>
                <a:solidFill>
                  <a:srgbClr val="C00000"/>
                </a:solidFill>
              </a:rPr>
              <a:t>Wings 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risky</a:t>
            </a:r>
          </a:p>
          <a:p>
            <a:pPr marL="0" indent="0" algn="l" rtl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</a:t>
            </a:r>
            <a:r>
              <a:rPr lang="en-US" dirty="0" smtClean="0">
                <a:solidFill>
                  <a:srgbClr val="C00000"/>
                </a:solidFill>
              </a:rPr>
              <a:t>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</a:t>
            </a:r>
            <a:r>
              <a:rPr lang="en-US" dirty="0" smtClean="0">
                <a:solidFill>
                  <a:srgbClr val="C00000"/>
                </a:solidFill>
              </a:rPr>
              <a:t>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&amp; code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Shifting </a:t>
            </a:r>
            <a:r>
              <a:rPr lang="en-US" dirty="0" smtClean="0"/>
              <a:t>to a higher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</a:t>
            </a:r>
            <a:r>
              <a:rPr lang="en-US" dirty="0" smtClean="0"/>
              <a:t>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0070C0"/>
                </a:solidFill>
              </a:rPr>
              <a:t>Wild type (</a:t>
            </a:r>
            <a:r>
              <a:rPr lang="en-US" dirty="0" err="1">
                <a:solidFill>
                  <a:srgbClr val="0070C0"/>
                </a:solidFill>
              </a:rPr>
              <a:t>ab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  <a:endParaRPr lang="en-US" b="1" dirty="0"/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7" y="2708920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4993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49937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00" b="-2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43826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 smtClean="0"/>
              <a:t>Stress-induced mutation reduces adaptation time</a:t>
            </a:r>
            <a:endParaRPr lang="he-IL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15" name="Group 14"/>
          <p:cNvGrpSpPr/>
          <p:nvPr/>
        </p:nvGrpSpPr>
        <p:grpSpPr>
          <a:xfrm>
            <a:off x="1259632" y="2018109"/>
            <a:ext cx="6264696" cy="4867275"/>
            <a:chOff x="1259632" y="1916832"/>
            <a:chExt cx="6264696" cy="4867275"/>
          </a:xfrm>
        </p:grpSpPr>
        <p:grpSp>
          <p:nvGrpSpPr>
            <p:cNvPr id="13" name="Group 12"/>
            <p:cNvGrpSpPr/>
            <p:nvPr/>
          </p:nvGrpSpPr>
          <p:grpSpPr>
            <a:xfrm>
              <a:off x="1628353" y="1916832"/>
              <a:ext cx="5895975" cy="4867275"/>
              <a:chOff x="3212529" y="1988840"/>
              <a:chExt cx="5895975" cy="4867275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2529" y="1988840"/>
                <a:ext cx="5895975" cy="4867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076056" y="5992019"/>
                <a:ext cx="3960440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 smtClean="0"/>
                  <a:t>Stress-induced mutator</a:t>
                </a:r>
                <a:endParaRPr lang="he-IL" sz="2400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660232" y="2267580"/>
                <a:ext cx="2376264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 smtClean="0"/>
                  <a:t>Non-mutator</a:t>
                </a:r>
                <a:endParaRPr lang="he-IL" b="1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259632" y="1959571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10</a:t>
              </a:r>
              <a:r>
                <a:rPr lang="en-US" sz="2400" baseline="30000" dirty="0" smtClean="0"/>
                <a:t>6</a:t>
              </a:r>
              <a:endParaRPr lang="he-IL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59632" y="5919663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10</a:t>
              </a:r>
              <a:r>
                <a:rPr lang="en-US" sz="2400" baseline="30000" dirty="0" smtClean="0"/>
                <a:t>2</a:t>
              </a:r>
              <a:endParaRPr lang="he-IL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5656" y="6309320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</a:t>
              </a:r>
              <a:endParaRPr lang="he-IL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84168" y="6309320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400" dirty="0" smtClean="0"/>
                <a:t>10</a:t>
              </a:r>
              <a:r>
                <a:rPr lang="en-US" sz="2400" baseline="30000" dirty="0" smtClean="0"/>
                <a:t>2</a:t>
              </a:r>
              <a:endParaRPr lang="he-IL" sz="240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91480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Total adaptation time = Waiting time / fixation probability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Evolutionary advantages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16224"/>
            <a:ext cx="8640960" cy="3773016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Part I – Evolution </a:t>
            </a:r>
            <a:r>
              <a:rPr lang="en-US" sz="2800" b="1" dirty="0" smtClean="0">
                <a:solidFill>
                  <a:schemeClr val="tx2"/>
                </a:solidFill>
              </a:rPr>
              <a:t>of</a:t>
            </a:r>
            <a:r>
              <a:rPr lang="en-US" sz="2800" dirty="0" smtClean="0">
                <a:solidFill>
                  <a:schemeClr val="tx2"/>
                </a:solidFill>
              </a:rPr>
              <a:t> stress-induced mutations:</a:t>
            </a:r>
          </a:p>
          <a:p>
            <a:pPr algn="l" rtl="0"/>
            <a:r>
              <a:rPr lang="en-US" sz="2800" dirty="0" smtClean="0"/>
              <a:t>Stress-induced </a:t>
            </a:r>
            <a:r>
              <a:rPr lang="en-US" sz="2800" dirty="0"/>
              <a:t>mutation rate </a:t>
            </a:r>
            <a:r>
              <a:rPr lang="en-US" sz="2800" b="1" dirty="0">
                <a:solidFill>
                  <a:srgbClr val="0070C0"/>
                </a:solidFill>
              </a:rPr>
              <a:t>favored by selection</a:t>
            </a:r>
            <a:r>
              <a:rPr lang="en-US" sz="2800" b="1" dirty="0"/>
              <a:t> </a:t>
            </a:r>
            <a:r>
              <a:rPr lang="en-US" sz="2800" dirty="0"/>
              <a:t>over constant mutation rate</a:t>
            </a:r>
          </a:p>
          <a:p>
            <a:pPr algn="l" rtl="0"/>
            <a:r>
              <a:rPr lang="en-US" sz="2800" dirty="0"/>
              <a:t>Both in changing and constant environments</a:t>
            </a:r>
          </a:p>
          <a:p>
            <a:pPr algn="l" rtl="0"/>
            <a:r>
              <a:rPr lang="en-US" sz="2800" dirty="0"/>
              <a:t>Due to its effect on </a:t>
            </a:r>
            <a:r>
              <a:rPr lang="en-US" sz="2800" b="1" dirty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Part II – Evolution </a:t>
            </a:r>
            <a:r>
              <a:rPr lang="en-US" sz="2800" b="1" dirty="0" smtClean="0">
                <a:solidFill>
                  <a:schemeClr val="tx2"/>
                </a:solidFill>
              </a:rPr>
              <a:t>with </a:t>
            </a:r>
            <a:r>
              <a:rPr lang="en-US" sz="2800" dirty="0" smtClean="0">
                <a:solidFill>
                  <a:schemeClr val="tx2"/>
                </a:solidFill>
              </a:rPr>
              <a:t>stress-induced mutation</a:t>
            </a:r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/>
              <a:t>Stress-induced </a:t>
            </a:r>
            <a:r>
              <a:rPr lang="en-US" sz="2800" dirty="0" smtClean="0"/>
              <a:t>mutation </a:t>
            </a:r>
            <a:r>
              <a:rPr lang="en-US" sz="2800" b="1" dirty="0" smtClean="0">
                <a:solidFill>
                  <a:srgbClr val="0070C0"/>
                </a:solidFill>
              </a:rPr>
              <a:t>accelerates adaptation </a:t>
            </a:r>
            <a:r>
              <a:rPr lang="en-US" sz="2800" dirty="0" smtClean="0"/>
              <a:t>on rugged fitness </a:t>
            </a:r>
            <a:r>
              <a:rPr lang="en-US" sz="2800" dirty="0" smtClean="0"/>
              <a:t>landscapes</a:t>
            </a:r>
          </a:p>
          <a:p>
            <a:pPr algn="l" rtl="0"/>
            <a:r>
              <a:rPr lang="en-US" sz="2800" dirty="0" smtClean="0"/>
              <a:t>The higher rate of hypermutation, the faster the adaptation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996952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Additional slides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34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sp>
        <p:nvSpPr>
          <p:cNvPr id="6" name="AutoShape 2" descr="data:image/png;base64,iVBORw0KGgoAAAANSUhEUgAAAmsAAAH/CAYAAAAIU5osAAAABHNCSVQICAgIfAhkiAAAAAlwSFlzAAALEgAACxIB0t1+/AAAIABJREFUeJzs3Xtczvf/P/BHBznOIeS0ajIUiuSUUznOqUk2cyZzimWOc+6AYTWbZDkkNofNoRW2NjleIlLJLBlR0RyWKxSVjtf1+8Nv13c+iqur99X7Ojzut1u3m+v9fvd+Py5Uz15HA7lcLgcRERERaSRDsQMQERERUdlYrBERERFpMBZrRERERBqMxRoRERGRBmOxRkRERKTBWKwRERERaTAWa0REREQajMUaERERkQYzFjuAKjZv3ozU1FR06NABEydOFDsOERERkdpoXcvalStXEBkZCSMjI9jY2Igdh4iIiEitNKJYmzJlCho1agRbW9tXjkdFRcHGxgYtW7ZEYGAgAOD8+fPo06cP/Pz8EBQUJEZcIiIiokqjEcWau7s7jh079trxzz//HNu2bcPJkyfx3XffITMzE3Z2djA1NYWBgQFKSkpESEtERERUeTSiWOvVqxfq1av3yrHs7GwAQO/evWFpaYmBAwfi0qVLcHR0xO3btzF//nwMHTpUjLhERERElUZjJxjExcXB2tpa8bpNmzaIiYnB0KFDsWbNmrd+voGBgTrjEREREQlKLpeXelwjWtbURS6X80Muh7e3t+gZNCGbup4lxH0rcg9VPrc8n6PstZr8/6yyPzT576Kys6njeULdU9X7qPtrrjzXa/L/tcr80OS/B2WzvYnGFmudO3fGjRs3FK+TkpLQrVs3ERNpL2dnZ7EjlKkys6nrWULctyL3UOVzy/M5mvz/R1Np8t9ZZWdTx/OEuqeq91H315yqz9Bnmvz3JUQ2A/nbyrlKcufOHbi4uCAxMVFxzN7eHgEBAbCwsMCgQYNw/vx5NGjQQKn7GRgYvLVSJSLh+Pj4wMfHR+wYRHqFX3e64011i0a0rI0ZMwbdu3dHcnIyzM3NsWvXLgDAxo0bMWPGDPTv3x+zZs1SulD7l4+PDyQSiRoSE9H/0uTfbIl0Fb/utJ9EInlrwa0xLWtCY8saERERaQuNb1kjIiIiotKxWCMiIiLSYCzWiIiIiDSYThdrnGBAREREmowTDHTzrREREZGO4QQDIiIiIi3FYo2IiIhIg+l0sTZ69Ghcu3ZN7BhEREREKtPpMWv/MjU1xbvvvot69eqJmIiIiIjoVVlZWcjKysLdu3fLHLOmF8UaERERkaYrqyQzruQcle6dd95Bbm4uZDIZ6tWrBzs7O7EjEREREb3i7NmzZZ7T6WItMTERbdq0wdOnT7F161Z0794dffr0ee06uVzOljgiIiISzZvqEJ3uBi3trclkMty8eRM2NjaKY56ennj06BEWLFiALl26VGZMIiIiojeus6Z3xdrKlSsRGxuLyMhIAIBUKoWFhQXy8/MBAD179sTChQvh4uICQ0OdnixLREREGkJvF8X93+2m0tLS8OOPP2LPnj2KYwUFBfj4449hbPyyR/j8+fNwdXWFra0tCgsLKzsyERER6RFuN1XKW8vPz0e1atVeO37v3j0EBgZi27ZtyM7Oxrhx47B3797KiEpERER6jt2gb3H+/HnUrFkT9vb2eP78OUJCQtC3b99SZ44WFRWhSpUqQsclIiIiPcZi7Q3S09PRqVMn5OTkICQkBGPGjHnj9W5ubigsLMSCBQvg7OzMWaRERERUYSzW3mDfvn2YOHEiZDIZzMzMcOvWLdSuXbvUa2/duoXWrVsr7tuxY0csWLAAH3/8MVvbiIiISGV6O8FAGePGjcOxY8fQqFEjhIaGllmoAUC1atUwY8YMxZi3hIQEjBs3Dvb29pDJZJUVmYiIiPSI3res/SsvLw81atRQ6lqpVIotW7Zg8+bNkEqlmD9/PjZs2KBqVCIiItJzetsN6u3tDWdnZzg7O6t0j4yMDFy8eBGurq6lns/Pz8fevXsxcOBAWFhYvHY+JycHtWrVUunZREREpPskEgkkEgl8fX31s1iryFsrLCxEv3790K9fv7euf1KW7t27o2rVqliwYAGGDBnCRXaJiIioVByzpoIbN27AysoKXl5eKn3+hQsXcPHiRUgkEri4uKBt27YIDg5W7JRAREREpAy2rKnJgwcP8O2332Lbtm14/vy54ri9vT0uX77MJT+IiIhIgS1rAvLz88ORI0feel3Tpk3h7++Pe/fuYcOGDYoxbWPGjGGhRkREREpjy1o5HD58GCNGjAAAeHt7w8vLS+lxaEVFRQgNDcXgwYNRt27d184/evQIDRs2ZCFHRESkh9iyJhAjIyO88847AF5uUVWetdWqVKmCMWPGlFqolZSUoEePHujSpQsOHDiA4uJiwTITERGRdmPLWjn99ddfmDdvHvbt24f69esLcs/w8HC4ubkpXltaWuLzzz/H1KlTFcUhERER6S69XWdNW97ao0ePEBQUhO+++w6ZmZmK4z179sS5c+dETEZERESVQW+7QX18fCCRSCrlWSdPnkRgYKBKn2tmZgYfHx+kp6dj69ataNWqFQBg2rRpQkYkIiIiDSORSN66nitb1gSQmpoKR0dHHDhwQOXdEv5LJpPh999/x4ABA2BiYvLa+ZSUFFhZWXEyAhERkY5gN6iaXb9+HfHx8Zg4caLan5WXlwdLS0uYmZlhwYIFGDduHKpWrar25xIREZH6sFgTSUlJCYyMjAS957Zt2zBz5kzF60aNGsHT0xMzZ84UbMIDERERVS69HbMmpqKiIgwYMABff/21oEXjJ598Aj8/PzRr1gzAy83mV6xYgcmTJwv2DCIiItIcLNbUZPHixThz5gwWLVqEiRMnClaw1a1bF4sWLUJqair27NmDDh06AAA+++wzQe5PREREmoXFmppMmDBBscVUmzZtBJ8MYGJigvHjxyMhIQHnzp3DwIEDS73u8uXLXGSXiIhIi3HMmhpJpVJs374dy5YtE2XmplQqhYWFBZo2bYrFixdj0qRJnIxARESkgTjBQMPIZDIYGBiovYD78ssvsWLFCsXrpk2bYuHChZg+fTpq1qyp1mcTERGR8lisaZhly5ahfv36WLBggVqfk5ubi127dsHf3x/p6emK41OmTEFISIhan01ERETKY7GmQcLDwzFv3jzExcWhYcOGlfLMwsJC/Pjjj1i3bh2Sk5Pxxx9/oH379pXybCIiIno7vS3WvL294ezsLMiuAkLJyMhAZmYm2rZtW+nPLikpQXR0NHr37l3q+adPn6JevXqVnIqIiEh/SSQSSCQS+Pr66mexpk1v7cGDB2jatKloz7916xbs7OwwduxYLF68WLE/KREREakfF8XVcHfu3IGdnR1mzJiBgoICUTJ89dVXyM/Px86dO2FjY4PRo0fj6tWromQhIiKi/8NiTQPMmjULjx8/xvbt2zF27FhRMsycORMjRowA8HK26oEDB9ChQwds27ZNlDxERET0ErtBNcCDBw/g5uaGhIQEnDlzBj169BAtS1JSEtavX4+ffvoJhoaGSElJgbm5uWh5iIiI9IHeTjDQprdWUFCAmJgYODk5iR0FAJCamoro6GhMmDCh1PNyuVyUhX6JiIh0EYs1Lfb48WPUrl0bVapUETuKQkxMDKZOnYqlS5fik08+gbGxsdiRiIiItBonGGipgoICuLi4YM+ePWJHecXatWuRlJSE8ePHw9raGsHBwaJNjCAiItJ1LNY02IYNG9C4cWNMnjxZ7CgKcrkcvXr1QqNGjQAAKSkpmD59Olq0aIHY2FiR0xEREekedoNqsBcvXqCkpAS1atUSO8prXrx4gZ07d8LPzw/p6emoXbs27t69i7p164odjYiISOtwzJqOOXbsGPr3768RY8X+3coqJycHn332mdhxiIiItBKLNR0SFhaGkSNHom/fvjhw4AAaNGggdqQ3ioiIQGRkJBYtWsQlQIiIiMrAYk1HyOVyODk54dy5cwCAKVOmICQkRORUZZPL5ejWrRtiY2NRpUoVTJgwgVtZERERlYKzQXWEgYEBjh07hk8++QRWVlbw9/cXO9IbPX/+HHXq1AEAFBUVvbKVlVQqFTkdERGRdmDLmhaSy+WQSqUwMzMTO4pS4uLisHbtWhw+fBgA8O677yIlJQUmJiYiJyMiItIM7AbVE5cuXUKrVq1Qr149saOUKikpCevWrYOjoyNmz54tdhwiIiKNobfFmre3N5ydneHs7Cx2HLW7ffs2evTogfDwcHTv3l3sOCo5efIk3nnnHXTt2lXsKERERJVCIpFAIpHA19dXP4s1HX1rpfriiy/w3nvvYdasWWJHUUlxcTGsra2RkpKCwYMHw8fHB126dBE7FhERUaXQ25Y1HX1rpfr3vWrr5uoXL16Es7MzCgsLFceGDBkCb29vFm1ERKTzOBtUDxgYGLxWqBUWFmL58uXIzs4WKZXyHB0dcfv2bXh4eCg2rf/tt9/w6aef6lXRTURE9L9YrOmwuXPnYu3atejatStu3Lghdpy3Mjc3R1BQ0CtFm5eXl9a2FhIREQmBxZqOKioqwr179wAAN2/eREREhMiJlGdhYYGgoCCkpqZi5MiRpV7z+PHjSk5FREQkDo5Z02EymQy+vr64desW9u3bpzMtVDk5ObCyskLXrl3h4+MDBwcHsSMRERFVCCcY6DmZTAZDQ91pRPXz88PixYsVr11cXODj44OOHTuKmIqIiEh1nGCg50or1AICApCamipCmoobNWoUpk2bBmNjYwDAL7/8AgcHB3h7e4ucjIiISHjlLtZycnIQEhKCxYsX45NPPgEAxMTE4P79+4KHI/XYv38/AgICFPt2apv33nsP27dvx61bt14p2vr06SNyMiIiIuGVq1j7+eef0apVK0ybNg3+/v4IDQ0FABw9ehRt27ZFUFCQWkKSsNLS0hAeHo769euLHaVC/i3akpOT8dVXX+nFThVERKR/lB6z9scff6Bbt25o3LgxJkyYgPT0dOzZswcymQxRUVEYM2YM/vnnHxw/fhz9+vVTd+634pg1AoBHjx7B09MTS5cuRYcOHcSOQ0REVCpBxqx5eXmhdu3auHDhAlavXo3mzZsrzvXu3RvXrl1D3bp18csvv1Q8MVW6tLQ0ODk54fbt22JHEZS/vz8OHjwIe3t7uLm54c8//xQ7EhERUbkoXawlJCTAxcUFTZs2LfV8vXr1MHjwYBZrWigvLw+urq6IiopC586dcfLkSbEjCaagoABGRkYAgPDwcHTo0AFjxoxBWlqayMmIiIiUo3SxVlRUhGfPnr3xmqysLLx48aLCoahyVa1aFYMHDwbwsnCrVauWyImEs2nTJiQnJ8Pd3R1GRkaQy+XYv3//W/8vExERaQpjZS+0t7fHL7/8AqlUioYNG752/s6dOzh27JhGjFej8jEyMsL69ethb2+PFy9eoFu3bmJHEpSVlRV27tyJJUuWwMfHBwDQvn17cUMREREpSekJBidPnsTAgQPRoUMHeHh44MaNG/j2229x7949HDx4ELt27UJiYiIiIiIUrTRi4gQDKktJSYmia/S/MjIyUKVKFZiamoqQioiI9JlgOxj4+flh5cqVKCoqUhwzNDRUrJC/dOlSrF69uuKJBcBiTRj5+fkYOXIkAgMDYWVlJXYctZo8eTIOHz6MhQsX4vPPP8c777wjdiQiItITgm43dfv2bWzevBk3btxAeno6GjdujNatW2PmzJka1bXEYk0Yn376KZ49e4aDBw/qzN6ipUlNTUXLli0hk8kAAA0aNMDSpUvh4eGB6tWri5yOiIh0HfcGJZUdOXIE/fr106lJB6WRy+X47bffsHz5cly9elVxvHnz5vjrr79QtWpVEdMREZGuE7xYKyoqeuOsz9q1a5f3loJjsaZez54904h/Z6HJZDKEhobCy8sLN2/exKxZs/Ddd9+JHYuIiHScIIviFhQUYPv27Rg6dChq166NevXqvfZRt25d1KtXT7DgpZFIJOjVqxc8PDxw9uxZtT6LSnfo0CG0aNECp0+fFjuK4AwNDTFq1Chcu3YNO3fuxPLly8WOREREek7ppTt++uknzJw5EzVr1sT7779f5r6S6h7XZGhoiFq1aqFq1ao6P+BdE/3zzz9wd3dHbm4uBg4ciNDQULi6uoodS3DGxsZwd3cv8/zixYvRt29fDBw4UKfH8hERkfiU7gZ1dnbGgwcPcP78eZiZmQkaYsqUKYiIiICZmRkSExMVx6OiojBjxgwUFxdjzpw58PT0hFwuh4GBAe7cuYNvv/0WAQEBpd6T3aDqs2fPHkyfPh3m5uaIjY1F3bp1xY5UqWJiYuDo6AgA6NWrF9auXYuePXuKnIqIiLSZIN2gt27dwsCBAwUv1ADA3d0dx44de+34559/jm3btuHkyZP47rvvkJmZqWjFMDU1RW5uruBZ6O0mTJiA8+fP4/Dhw3pXqAEvZ0T/O+Hi3Llz6NWrF1xcXHDt2jWRkxERkS5Suljr3bs3fv31V7W0VvXq1eu1sW7Z2dmK51paWmLgwIG4dOkSwsPDMXPmTMyfPx8eHh6CZyHlODg4oE2bNq8df/78uQhpKtf48eORlpaGhQsXolq1agCAX3/9Ffv37xc5GRER6SKli7WvvvoKcrkcU6ZMwfHjx1FYWKjOXIiLi4O1tbXidZs2bRATE4MRI0Zg69at2LFjBxwcHNSagcrn1q1bsLGxgVQqFTuK2jVo0AD+/v64ffs2pk6dCjMzMyxatEjsWEREpIOUnmBgYWGBCRMmYO3atdi9ezdMTEzKXCz0yZMnggWsiH/3gQRejrlzdnYWLYuuk8vlGD16NFauXFnq3rG6qlmzZggODsY333xT6o4HcrkcBQUFihY4IiIi4OXqFhKJRKlrlZ5g4OfnhyVLlgAAqlWrVubYNQMDA6SlpSmX9D/u3LkDFxcXxQSD7OxsODs748qVKwAAT09PDBo0CEOHDlXqfpxgUPnS0tLQvHlzsWNolN9//x1Tp06Fj48P3N3dYWys9O9HRESkRwSZYHDw4EHUqFED0dHRyM7Oxp07d0r9UKVQK02dOnUAvJwReufOHZw4cQJdu3YV5N6kHqUVagUFBYiPjxchjfhkMhmWLFmCBw8eYPr06WjXrh3CwsL4SwQREZWL0sXa3bt3MXr0aDg6OqJKlSqChhgzZgy6d++O5ORkmJubY9euXQCAjRs3YsaMGejfvz9mzZqFBg0aCPpcUr85c+bA0dERW7Zs0csiZcGCBbCwsAAA3Lx5EyNHjoSjoyPu3LkjbjAiItIaSneDurm5ISsrS2tWrTcwMIC3tzfHqono5s2bsLOzU0xGOXbsGD744AORU1W+/Px8bNmyBWvWrMGTJ09gbm6O5ORkjmMjIiLF2DVfX9+K7w0aHx+P/v37Y/bs2fDy8tL4ja05Zk0zxMTEwM3NDX379sWePXv0erX/7Oxs+Pv7o02bNhg7dqzYcYiISIMIspH7tGnTkJCQgCtXrsDAwAANGzZE48aNYWj4ek9qQkJCxRILgMWa5nj48CHq1KmDGjVqiB1Fo125cgWWlpYwNTUVOwoREVUyQYq10oqysshkMqWvVRcWa5ovJiYG3bp1EzuGRigoKECbNm3w9OlTrFixArNnz9b41msiIhKOILNBZTKZ0h+awsfHR+k1TKhy7du3D+PHj+eWYf9fWFgYUlNT8fTpUyxYsAA2NjY4cOAAf+EgItJxEonklXVhS6N0y5q2Ycua5iosLESnTp2wb98+2Nraih1HI8jlchw9ehSLFy/GzZs3FcfHjh2Lffv2iZiMiIgqg0rdoEePHoW1tTVatWoFADhy5IjSg8M//PBDFaMKh8WaZisuLuYCsaUoKirCjh074O3tDalUivDwcLi6uoodi4iI1EylYs3Q0BA+Pj7w8vJSvFb2YSUlJSpGFQ6LNe1z+/ZtnD17Fp9++qnYUUT37Nkz/Pjjj5gxY4Zez6AlItIXb6pbymza8PLygpOT0yuvidQlJycHrq6uSEpKQmxsLDZt2qTXA+xr166NmTNnlnouNzcXW7duhYeHB2fYEhHpAY5ZI41w7do1DBgwAP/88w+qVq2K2NhY2NnZiR1LI61atQre3t549913sWbNGowfPx5GRkZixyIiogoQZDZonz59sHv37jdeExgYCBsbm/KlUyPOBtUe7dq1Q3x8PLp27YqtW7eyUCuDXC5HZGQkAODevXuYPHkyHBwctGZnESIielWFZoPm5eWhuLgYwMsfEPXq1cOSJUuwZMmSUm+Um5uL6dOnIyoqCtnZ2RVLLgC2rGknTjx4u5KSEvzwww9YuXIlHjx4oDgeHx8PBwcHEZMREZGqVJpgsHnzZsyZM0cxuPnfy8oa7Pzv+f79++P48eMVDl1RLNZ0x4sXL/Dtt99i0aJFqFKlithxNEZubi6+/fZbrF+/Hk5OToiIiBA7EhERqUilYq2kpARjx45FRkYGACAqKgqWlpawtLQs9QEmJiawtLTEqlWr0LhxYwHjq4bFmm6Qy+Vwd3dHfn4+fvrpJ86MLMXDhw9RWFhY6tcmERFpB5VmgxoZGeHAgQOK14aGhpg8eTK8vb2FT0hUhtzcXBgZGSEkJISFWhmaNGlS5rmAgAA0b94cLi4u/PsjItJSOj0b1NvbG87OznB2dhY7DlGlS01NhY2NDQoLC9G3b19s2LABHTp0EDsWERH9h0QigUQiga+vb8U3ctc27AbVbfv378epU6ewefNmvV6P7U1+++03jBs3DllZWQBefk1MmTIFq1evfmNrHBERVT6VxqxpOxZruuvq1atwdHTEixcv0LVrVxw+fFgjxklqosePH8PX1xdBQUGKnUXGjx+PPXv2iJyMiIj+S5B11og0RcOGDdG+fXsAwNOnT1G9enWRE2mu+vXrY9OmTbh27RqGDRsGExMT+Pr6ih2LiIjKgS1rpJUKCgrwxRdfYObMmRq1ELOmS01NhZWVldgxiIjof7AblIje6MaNGwgKCoKPjw9MTU3FjkNEpHfYDUp64+bNm/jwww8hk8nEjqJV5s+fj8DAQLRs2RJBQUGK3UuIiEh85drXJzo6GsHBwbh79y6eP39e5g/EhIQEQcIRlcezZ8/g6uqKBQsWwNCQv4coKzc3F4WFhQCAJ0+eYPbs2di6dSsCAgLQp08fkdMREZHS3aBnzpzBwIEDFTPK3kQTWjW4zpr+KSgoQFhYGMaMGSN2FK0jl8tx+PBhLFiwAGlpaQCAGjVqID09HfXr1xc5HRGR7hJ0nbV+/fohOjoaAQEBGDZsGJo0aaLRrRccs0b/KigogFwuR7Vq1cSOovHy8/OxYcMGrF27FkuWLMHKlSvFjkREpBcEmWBQr149DBgwAAcPHhQ0nLqwWCPgZYvR1KlTce3aNYSFhaFZs2ZiR9IK9+7dQ/369bksChFRJRFkgoG5uTmMjcs1xI1IdKGhodi5cydiY2Ph4OCA+/fvix1JK7z77rulFmpyuRwLFy7kuFQiokqkdLE2cOBAhIeH4+nTp+rMQySo4cOHY+bMmQCADz74AE2bNhU5kXYLDw/Hhg0b0KlTJ0ybNg2PHj0SOxIRkc5Tuhu0sLAQgwcPhlQqxbx589CiRQvUrVu31Gvt7OwEDakKdoPSfx06dAjDhg1jt14FbdiwAUuXLkVRUREAoHbt2vD29sZnn30GExMTkdMREWkvQcasKTuZwMDAQKkZo+rGYo2UkZ2djTp16ogdQ6skJydj3rx5+O233xTHgoKC4OHhIWIqIiLtJkixNnnyZKUftmvXLqXDqQuLNXqb3bt3Y8eOHTh79iwMDAzEjqN1fvvtN8ybNw8ymQzXrl1D1apVxY5ERKS19Ha7Ka6zRmVJT0+Hg4MDzp49izZt2ogdR2sVFhYiPT0d77//vthRiIi0kqDrrP2ve/fuQSqVwsbGRiPXr2LLGr3N3bt3YWlpKXYMnfX777+jpKQEw4YNEzsKEZHGE2xv0NzcXCxevBjvvPMOLC0t4eDggHfeeQft2rXDvHnzNGKsGpGySivUUlJScO/ePRHS6JacnBxMnz4dLi4ucHFxQWpqqtiRiIi0ltIta0VFRejSpQuuXr0KAGjVqhV69uwJqVSKuLg4/PPPP/jwww9x6NAhVKlSRa2hlcGWNSqv58+fo1u3bsjMzMShQ4fQu3dvsSNprQsXLmDIkCHIzs4GAFStWhVLlizB4sWLOSOXiKgUgrSsrV27FlevXsWnn36KW7du4caNG9ixYweOHDmC1NRUeHh44OjRowgMDBQsOFFlOnToEK5fv45Hjx5h2LBhXFOwArp3747k5GS4u7sDeLnll6+vL9zc3ERORkSkfZRuWevcuTNu3ryJv//+u9SlDrKysmBubo7evXsjIiJC8KDlxZY1UsXOnTvh4eGBkJAQjB8/Xuw4OuHixYuYPXs2rly5guPHj2PAgAFiRyIi0jiCzAatXbs2Pv74Y4SEhJR5zZQpU3D48GE8efJEtaQCYrFGqkpPT4eFhYXYMXRKSUkJIiMjMWTIELGjEBFpJEGKtVatWqGoqAgpKSmlLpBbUlKCFi1aoEaNGrh+/XrFEguAxRoJKS8vD3/++Se6desmdhSdk5OTA4lEgqFDh3K9OyLSW4KMWevVqxfu3r2LPXv2lHo+JCQE6enp/GFGOkcul2P69OnYsmWL2FF00po1a+Di4oJhw4bh9u3bYschItI4Sres3b9/HzY2NsjLy8PIkSPRs2dPmJqaIioqCr///jvu3bsHU1NTXLt2DY0bN1Z37rdiyxoJJSkpCVOnTsWpU6dQo0YNsePolNzcXLRo0QIZGRkAABMTEyxevBhLly7lrFEi0iuC7WCQnJyMSZMm4dKlS6+d69q1K4KCgmBvb696UgGxWCMhyWQypffHpfKRSqVYunTpK+NhraysEB8fj3r16omYjIio8gi63ZRMJkNiYiL++usvpKeno2nTprC2tkanTp0ECSsUbjdF6nbo0CE0bNiQ/78EcunSJcyaNQsJCQn4+OOPcfDgQbEjERGpnVq3m9J0bFkjdUpISECPHj1PI3yWAAAgAElEQVRQVFSEb775Bp6enhwcL4CSkhJs2bIFI0aMQLNmzcSOQ0RUaVRqWZs/fz4GDRqEgQMHAgDmzZun9A+jb775RsWowmGxRup08OBBTJw4EQUFBbC2tsbly5c5nq0S/PPPPxoxJpaISGgqFWuGhobw8fGBl5eX4rWyZDKZCjGFxWKN1C0uLg7u7u74+eef0bp1a7Hj6Lzr16+jY8eO+PTTT/Hll1+ibt26YkciIhKMSsWaRCJB8+bNFZtdSyQSpR+oCWN4WKxRZeDEg8ozcOBAnDhxAgDQqFEjfPvttxg9ejS7n4lIJwg6weBNCgsLcffuXbRs2VKoW6qMxRqJ5fr164iKisLMmTPFjqJTbty4gVmzZuHMmTOKY/369cOOHTvw3nvviReMiEgAgiyKa2hoiFWrVr3xGi8vL3Tp0qV86Yh0SFZWFlxdXVGtWjWxo+gca2trnDp1Cnv37oWZmRkAICYmBkZGRiInIyJSL+OyTsTHx+PBgwcAoKj0bty4gaNHj5Z6fW5uLn7//Xf+kCK99uDBA4wfPx6TJ08WO4pOMjAwwLhx4zBkyBAsW7YMrVq1grm5udixiIjUqsxu0OPHj2PQoEHlvuHUqVOxffv2CgerKHaDkiaRy+UcW0VERGVSeczali1bFNvArFq1Ck5OTnBycir1ASYmJrC0tMQnn3yiEd0SLNZIU8jlckybNg22traYM2cOizY1k8vl+Oijj9C3b1/MnDlTI74fERG9jSATDJydneHu7o5JkyYJGk5dWKyRpti8eTM8PT0BABMmTEBISAiqVKkicirdtW/fPowfPx4A0KlTJ2zduhUODg4ipyIiejNBJhhIJBKtKdSINEm3bt0U46qMjY1hbFzmUFESQKNGjdC8eXMAL8fedunSBXPmzMGzZ89ETkZEpJpyLd3x7NkzhIWFQSqVIj8/X1EBlpSUoKioCJmZmThx4gTS0tLUFlhZbFkjTfLo0SOsXr0a/v7+nIRTCfLy8vDll1/C398fRUVFAIANGzZg/vz5IicjIiqdIN2gaWlp6NixI7Kzs994XaNGjfDw4cPypxQYizXSFpx8oD5//fUXPDw88PjxYyQkJLD7mYg0liDdoMuWLUN2djaGDx+OXbt2oWnTpvjoo48QEhKC+fPno2rVqhg9erRGFGpE2mLnzp1YsWKF2DF0lo2NDc6cOYNTp06xUCMiraV0y5qNjQ1yc3ORnp4OAJg0aRIyMzMREREBADh9+jSGDBmCiIgI9OvXT32JlcSWNdJ0cXFxGDJkCM6dOwdra2ux4+ilU6dOwczMDLa2tmJHISI9J0jL2t9//43BgwcrXrdt2xYXL15UvO7bty+6dOmCb775pgJRheXj41OuPU2JKpOlpSVCQ0NZqIkkKysL48ePR8eOHbF8+XK8ePFC7EhEpIckEgl8fHzeeI3SxZq5ufkrs6lat26NrKwsJCUlKY517NgRCQkJ5U+qJj4+PhqxqTxRaczMzEpdt1AqlbJVuBKcOXMGUqkUxcXFWLt2Lezs7HDq1CmxYxGRnnF2dhauWGvTpg2ioqKQlZUFAIpug3PnzimuiYuLQ/369VWISkQAkJ2djZ49e+KTTz5BTk6O2HF02ogRIxAXF6dYg+327dvo378/vLy8RE5GRPQqpYu1xYsXIyMjA++//z4kEgmsrKxgb2+PlStXYsuWLZgxYwYuXbqEkSNHqjMvkU5bunQpkpOTcejQIfTr1w8ymUzsSDrN3t4eMTEx+Pbbb1GzZk0A0Igxt0RE/6V0sdalSxcEBwejZs2akEqlAIDvvvsOJSUlmD17NoKDg9G8eXOMGzdObWGJdN3q1asxYMAAAMDcuXNhaKj0lyipyNjYGHPnzkVSUhI2b95catc0EZGYyrUoLvByAdzCwkJUr14dAHD//n1ERkaiadOmKm38ri6cDUraqqSkBMeOHcPQoUPFjkL/34sXL2BsbMzlP4hIbQRZFPeHH36Avb097OzsyrwmOjoaZ86c0Yh1o1iska7Jzc1FcXEx6tSpI3YUvTN//nycOnUKwcHB6NKli9hxiEgHCbJ0h7u7Ow4fPvzGa8LCwrBu3brypSOit5LL5Zg6dSrWr18vdhS988cffyAgIAB//vknHB0dMX/+fOTm5oodi4j0SJkta99//z2OHj2qeH348GFYW1uXuSZUXl4eoqKiYGVlhWvXrqknbTmwZY10SVhYGL788kucP39eMQSBKkdBQQHWr1+PtWvXorCwEADQvHlzbN++Hf379xc5HRHpCpW6QR8+fIjWrVuXa/mA6tWr4/vvv8fHH3+sWlIBsVgjXSKTyZCVlQVTU1Oxo+it69evY+rUqYrFwD/55BPs379f5FREpCtUHrP26NEj5OXlAQCsrKzw+eefY+7cua/dzMDAACYmJmjYsCGMjY0FjK46FmukDyIjI9GpUyeub1hJSkpKEBQUhK+//hpxcXEwMzMTOxIR6QhBJhh8//33sLe3R/v27QUNpy4s1kjXxcfHo2fPnmjSpAnCwsJgb28vdiS9UVhYCBMTE7FjEJEOEaRY+6+UlBRcvXoV6enpaNOmDRwcHDTuN3sWa6Tr5s6di4CAAABA586dcenSJRgYGIicSr8lJSXh0qVLcHd3578FEZWLYMVaamoq3NzckJiY+NoN+/bti4MHD2rMmBoWa6Tr5HI5vv76a6xfvx6XLl3C+++/L3YkvVZSUoKePXsiJiYG/fr1w/bt22FlZSV2LCLSEoIUawkJCejfvz+ysrLQsmVLDBo0CF26dEFmZiZiYmJw6NAhWFpa4uTJk2jevLmgb0AVLNZIX2RlZaFu3bpix9B7KSkpcHJywv379wG8nHC1evVqfP755xozlpeINJcgxdpnn32GoKAghIWFwdXV9bXz4eHhGDlyJBYuXAg/P7+KJRYAizXSZ9euXUNubi66du0qdhS9kp2djcWLF2Pbtm2KY3369MGpU6fYLUpEbyTIori//vorunXrVmqhBgAjRoxAhw4d8Msvv6iWkogE8fTpU7i6uuLWrVtiR9E7derUwdatWyGRSBTd0m5ubizUiKhClC7WatSogbZt277xGgsLC+Tn51c4FBGp7vz583B1dcX48ePFjqK3nJyc8OeffyIwMBCzZs0SOw4RaTmlu0GXLVuGoKAgxMTElLqLQVJSEuzs7DB79mxs2rRJ8KDlxW5QItJUcrkceXl5qFmzpthRiEhDCNINOnnyZNjb26NTp04YOnQoNm/ejGvXriEmJgabN2/G0KFDYWpqCicnJ/z222+vfBCRuORyOebOnYuoqCixoxCAH374AW3atMHx48fFjkJEWkDpljVDQ6XrulcfYGCAkpISlT63ItiyRvR/Nm7ciHnz5sHY2BgbNmyAp6cnx1GJRCqVonXr1nj69CkAYMqUKdiwYQNn9BLpuTfVLUrPJ/fy8lL54ULLzc2Fs7MzfHx8MHToUMHvT6Rr6tSpAxMTExQWFuLatWss1ERUv359fPnll/jiiy+Qk5ODnTt3IjIyEtu2beP3MyIqlUo7GIjN29sb77zzDmxsbMr85saWNaJXxcbGws/PD/v27UPVqlXFjqP37t69i2nTpuHEiRMAAFtbW1y5cgVGRkYiJyMiMQgyZk1ZaWlp5f6cKVOmoFGjRrC1tX3leFRUFGxsbNCyZUsEBgYCAE6cOIE2bdqgYcOGguQl0hddunRBaGgoCzUNYWlpicjISISEhKB+/frYtWsXCzUiKlW5WtbOnj2LXbt2QSqVIj8/X1EBlpSUoKioCJmZmUhJSSn3GLVz586hVq1amDhxIhITExXH7e3tERAQAEtLS3zwwQc4f/48Nm7ciNzcXFy/fh3Vq1dHeHh4qV06bFkjUk5wcDCMjY3h7u4udhS9lZuby5mhRHpOkDFrZ86cQf/+/d9YADVp0gSjRo0qd8BevXrhzp07rxzLzs4GAPTu3RsAMHDgQFy6dAlr1qwB8HI2VcOGDTn2hqgCYmJisHz5cpw/f17sKHqtrEItKysLp06d4sK6RHpO6W7Q9evXQy6X45tvvkFaWhratm2Lzz77DKmpqTh69CiaN2+OVq1a4aeffhIkWFxc3CvrubVp0wYxMTGK15MmTcKQIUMEeRaRvqpevTr27t2LVq1aiR2FSrFgwQJ89NFHGDlyJP755x+x4xCRSJRuWbtx4wZsbW0xd+5cAC9X6E5ISMB7772H9957D/b29mjXrh2CgoI0ZsVuHx8fxZ+dnZ3h7OwsWhYiTdS+fftSj7948QLVq1ev5DT0X5mZmYrt+8LDwyGRSBAQEIDx48ezlY1IB0gkEkgkEqWuVXrMWu3atTFlyhRs3LgRABAYGIhFixbh+fPnqFKlCgDAxcUF2dnZKi28eefOHbi4uCjGrGVnZ8PZ2RlXrlwBAHh6emLQoEFKT23nmDUi1WRlZaFr164YM2YMvLy8VF5jkSpOKpXC09MTBw4cUBwbNmwYwsLCFN93iUg3CDIbtGXLlkhOTla8tra2RmFhIeLj4xXHLC0tX5kgUBF16tQB8HJG6J07d3DixAl07dpVkHsTUdlmzpyJ5ORk+Pr6Yty4cWLH0WsNGzbE/v37ERYWhkaNGgEAmjZtykKNSM8oXax17NgR58+fx9mzZwEAHTp0gIGBAX799VfFNSdPnkSHDh3KHWLMmDHo3r07kpOTYW5ujl27dgF4uer6jBkz0L9/f8yaNQsNGjQo972JqHy8vLwUY9hGjBghchoCXv47JCUlYc6cOfDz8xM7DhFVMqW7QR8+fIh27dohKysLe/fuxZgxY+Dq6opff/0VI0eOxJ9//ombN28iICAAnp6e6s79VgYGBvD29uZYNSIVZGdn4+jRo5gwYYLYUYiIdNq/Y9d8fX3L7AYt1zprV69ehb+/PyZNmoQBAwYgIyMDLi4uiI+PR/Xq1TF69Gj4+fmhfv36gr0JVXHMGpHw8vLyYGJiAmNjpecmUSWIjY3FihUrsHXrVlhZWYkdh4hU8Ka6RZDtplJTU1G3bl2YmppW9FaCYbFGJCy5XI5Ro0ahe/fumDdvnthx6P8rKChAx44dcf36ddSoUQPr16/H7NmzOTGESMuofbspKysrjSrUiEh4O3bswN27d+Hh4SF2FPqP4uJixeLheXl5mDNnDpycnHDr1i2RkxGRUMpsWfP19VV5LR8vL68KhRICW9aIhJWTk4Pnz5+jSZMmYkehUpw+fRpTp05V7M/87rvvIiUlBSYmJiInIyJlqNQNWpEmdJlMpvLnCoUTDIgqx4ULF9C5c2cuJ6EBcnJysGzZMgQGBmLv3r1ceoVIC1RogsHJkydfeV1cXAwPDw/k5eVh7ty56NatG5o0aYInT57g8uXL8Pf3h6mpKXbv3g07Ozvh3005sWWNSP0uXbqE3r17o1u3bjh48KBiLTASV2JiItq1a8edDoi0iCATDJYtW4b169cjOjoajo6Or51PSkqCnZ0dZs2ahcDAwIolFgCLNSL1Gz58OI4ePQoAGDx4MH777TeRE9GbyGQy3L9/H+bm5mJHIaL/IcgEg/DwcAwYMKDUQg0A2rZtCxcXF36zJtIj+/fvx6RJk1CvXj1s3rxZ7Dj0FoGBgbCxscGWLVs0YrgKESlH6ZY1CwsLWFpa4ty5c2Ve06lTJ2RlZeH27duCBVQVW9aIKodcLsfff/8NCwsLsaPQG2RmZsLS0hJ5eXkAgH79+iEkJASWlpYiJyMiQKCWtaFDhyI6Ovq1sWz/Onz4MBISEuDi4qJaSjXw8fFRekd7IlKNgYFBqYVaYmKiYmYiia9BgwY4cuSI4t/q1KlTaNeuHbZv385fbIlEJJFI4OPj88ZrlG5Zi4+Px4ABA5Cfn49x48bBwcEBDRo0QEZGBi5evIiDBw/CzMwMp0+fRuvWrYXIXyFsWSMSz5MnT9CpUyesX78eo0aNEjsO/cezZ8+wcOFCBAcHAwC6d++OqKgoGBkZiZyMSL8JtoNBSkoK3NzckJiY+Nq5zp07Izw8HE2bNlU9qYBYrBGJJyQkBElJSfjmm2/EjkJliIyMxJw5c/DLL7+gVatWYsch0nuCbjcll8uRmpqKq1evIjU1FS1btoSDgwPeffddQcIKhcUakbjkcjmXjtBwJSUlbFEj0hBq3xtUE7FYI9IscrkcixYtwqRJk2Brayt2HHqDjIwMREZGYsKECSy4iSqJYMXas2fPEBYWBqlUivz8fMVNS0pKUFRUhMzMTJw4cUIjBhWzWCPSLBs2bMDChQtRo0YN7NixA2PGjBE7EpVCLpfDzc0Nhw8fxtChQ7F9+3aNGd5CpMveVLcYK3uTtLQ0dOzYEdnZ2W+8TpNWMPfx8eF2U0QaoqioCAYGBsjLy8P58+dZrGmohw8fIiYmBgAQERGBtm3bYtOmTRg/fjxb2YjU4N/tpt5E6Za1MWPG4MCBAxg+fDhcXV2xfPlydO/eHYMHD0ZSUhK+++47jBgxAj/++KMQ2SuMLWtEmicyMhKbN2/Gzz//zA3GNdiTJ0/w+eefY+/evYpjI0aMQGhoaIX2jSaisgnSDWpjY4Pc3Fykp6cDACZNmoTMzExEREQAAE6fPo0hQ4YgIiIC/fr1Eyi66lisERFVzJEjRzBjxgxkZGTgiy++wFdffSV2JCKdJciiuH///TcGDx6seN22bVtcvHhR8bpv377o0qULp+oTUblt3boV+/fvFzsG/Y/hw4cjKSkJixYtgq+vr9hxiPSW0sWaubk5nj17pnjdunVrZGVlISkpSXGsY8eOSEhIEDYhEem0CxcuwNvbG507dxY7CpWifv368PPzQ7Vq1cSOQqS3lC7W2rRpg6ioKGRlZQGAYur9f/cKjYuLQ/369QWOSES6zNjYGHv27EGLFi3EjkLldOrUKYwaNQpSqVTsKEQ6Tekxa7GxsejevTvq1q2L0NBQODs7w8HBAenp6Vi1ahX++OMPhISEYPny5RrRXM4xa0TaLS8vDzVq1BA7BpXh2bNnsLW1RXp6Oho2bIitW7fCzc1N7FhEWkuQMWtdunRBcHAwatasqfgt6rvvvkNJSQlmz56N4OBgNG/eHOPGjRMmtQC4kTuRdnry5Ans7Ozg4+MDmUwmdhwqRVFRETp16gQAkEqlGDlyJMaNG4cnT56InIxIuwi6kfu/SkpKUFhYiOrVqwMA7t+/j8jISDRt2hSDBg1SOazQ2LJGpL1GjRqFQ4cOAQBGjx6Nn376SeREVBq5XI79+/dj9uzZePr0KQDAwcEBcXFxXJONqJy43RQRaZXr16/Dzc0NN2/eRFhYGEaMGCF2JHqDhw8fYsaMGfjll18QERGBIUOGiB2JSOuwWCMirfPs2TP8+uuvGDt2rNhRSAlyuRwXLlxAjx49xI5CpJVYrBGRzsjJyYGJiQl3QNAihYWFyM/PR+3atcWOQqSxBJlgQEQkNplMhgkTJmDTpk1iR6FyWLt2LWxtbXHq1CmxoxBpJbasEZHWCAkJQXBwMM6ePYuqVauKHYeUcOPGDdja2qK4uBgA4OHhAT8/P9SqVUvkZESahd2gRKQT8vPz8ezZM5iZmYkdhZQkk8mwdetWLFq0CHl5eQCA5s2bY9euXXBychI5HZHm0NtuUK6zRqRbqlWrVmqhdvz4ceTm5oqQiN7G0NAQs2bNQmJiInr37g0ASEtLg5+fn8jJiDRDhdZZs7e3V3mdHE3YH5Qta0T64eLFi3ByckLr1q0RFhaGli1bih2JyiCTyRAYGAg/Pz/ExsaiWbNmYkci0hgqdYMaGqre6KYJK46zWCPSDxMnTsSePXsAAH379uUgdi2Qn5/PjeGJ/gfHrBGRziouLsbKlSsRHByM+Ph4vPfee2JHIhXduXMHUqkUnTt3FjsKUaVjsUZEOi8zMxMNGjQQOwapSCaToV+/fjh37hwWL14MLy8vzvglvSJYsSaTyRAVFQWpVIr8/HzFTUtKSlBUVITMzExERkbi7NmzwiSvABZrRPTv+NmOHTuKnITe5vLly3B0dERRUREAwNbWFj/88APs7e1FTkZUOQQp1jIzM+Ho6IiUlJQ3XmdkZKT4YhMTizUi/ZaZmYlOnTrh66+/xkcffSR2HFJCYmIiJk2ahCtXrgAAjI2NsWrVKixdulTkZETqJ8jSHUuXLkVKSgrs7e3h7e2N+vXr44MPPsDKlSvh5uYGAwMDfPzxx8jKyhIsOBGRqs6ePYuxY8eyUNMitra2uHTpEry9vWFsbIzi4mKVVyUg0iVKt6zZ2toiIyMDGRkZMDAwwOjRo1FUVISff/4ZALBv3z5MnToVFy5c0Ihma7asERFpr4SEBAQGBiI4OBjGxsZixyFSO0Fa1tLS0jBkyBDFbzm2traIjo5WnB83bhxsbW2xZs2aCsYlIlIPuVyOTz/9FJGRkWJHobfo2LEjdu3axUKNCOUo1ho3bvxKc3SrVq3w6NGjV8awdevWDfHx8cImJCISiL+/P3bu3InBgwfD19eXre9a6vDhw/D390dJSYnYUYgqhdLFmrW1NaKiohSb8dra2gLAK61rf/31F38LIiKNZWFhgRo1akAul+Pp06ccD6WFpFIppk+fji+++AK9e/fGrVu3xI5EpHZKF2uzZ89GWloa2rZti8uXL6NVq1Z4//334e3tjd9//x3r1q1DVFQURowYoc685cK9QYnov0aPHo3Y2FhMmjQJ/v7+YschFWRkZKBu3boAgAsXLqB9+/YICAjQiJ1ziFRRob1BS7Nq1Sr4+flhx44dGD16NCIiIuDm5qZYqqN27do4ffq0RqxpxAkGRFQe/36/YGub5svLy8Py5csREBCg+HebPHkydu3aJXIyItUJuoNBdnY2ZDIZ6tWrBwC4cuUKwsPD0bRpU0yYMAE1a9aseGIBsFgjovLYuHEjcnNzsXz5crGjkJKioqLg7u6OtLQ0nDt3Dj169BA7EpHKBCnWoqKi8N5778HCwqLMa65fv474+HhMnDhRtaQCYrFGRMqKjo6Gm5sbYmJi0Lx5c7HjUDnk5OTgxIkTGjUEh0gVgizd4ezsjO+///6N13z//feYNWtWucIREYnNysoKYWFhLNS0UK1atcos1AoLC/lLO+mEMqduhoaG4sKFCwD+byzHsWPHytyhIDc3F2FhYWjatKkaYhIRqU+TJk3QpEmT147fvXsXzZo14yx3LbVo0SIkJycjODgY7777rthxiFRWZjdocnIybG1ty73P56ZNm/DZZ58JEq4i2A1KRBXx+PFjODg4oEWLFvjpp59gZmYmdiQqh6ioKDg5OQEA6tSpg02bNmHChAmcQEIaS+Uxa1evXsXTp08BAH379sWkSZMwadKkUh9gYmICCwsLNGvWTKDYFcNijYgqwtPTE5s3bwYAtG3bFlevXoWRkZHIqUhZT58+xdy5c7F7927FMRcXF2zfvh2NGzcWMRlR6QSZYODj44M+ffooflPRdCzWiKgicnNzMWPGDOzbtw9HjhzBhx9+KHYkUsHRo0cxffp0ZGRkAACmTZuG7du3i5yK6HWCLt0BAI8ePUJycjKkUinatWuHli1bVjik0FisEVFFyeVyxMbGomvXrmJHoQp4/PgxPD09cebMGVy7dg3169cXOxLRawQr1u7fv4/58+cjNDT0lRvWqlUL/fr1w549e1CrVq2KJxYAizUiUpenT58iIyMD1tbWYkehcsjIyECjRo3EjkFUKkGKtZycHNja2uLu3bswMTFBnz590KNHD0ilUpw7dw5//PEHunbtimPHjqFOnTqCvgFVsFgjInWQyWRwdXVF69atuWWVjkhNTUWdOnXY4kaiEmSdNS8vL9y9excrVqzAkydP8Pvvv2PFihUICAhAQkICVq9ejUuXLiEwMFCw4EREmub8+fN48uQJvvzyS7GjkACKioowatQotG3bFkePHhU7DlGplG5Za9++PR4+fIj09HRUq1bttfMvXryAhYUF7OzscOrUKcGDlhdb1ohIXYqKilClShWxY5AAfvrpJ4wdO1bxeuLEidi4caNiS0WiyiJIy1pqaiqGDx9eaqEGANWrV8eHH36Iy5cvq5aSiEhLlFao7dixA2fPnhUhDVXE6NGjsXv3bsXwnd27d6Ndu3Y4duyYyMmI/o/SxZqFhQWOHj2KgoKCUs/n5+fjl19+gaWlpWDhKsrHxwcSiUTsGESk46Kjo+Hh4YF+/frh66+/Zqu+FjEwMMCECROQlJSEwYMHAwAePHiAu3fvipyM9IVEIoGPj88br1G6WPvggw8glUrxzTffvHYuLy8P69atQ2ZmJvr06VPuoOri4+MDZ2dnsWMQkY5LT0+HkZERSkpKcOjQoXLv/ELia9asGSIiIrBjxw6MHDkS06dPFzsS6QlnZ+e3FmtKj1nLyspCu3bt8ODBA3Tu3Bk9e/aEqakpoqKiEBUVhYKCApibmyMxMRG1a9cWIn+FcMwaEVWmhIQEzJw5E6GhobCwsBA7DhFpGcHWWcvMzMSsWbMQGhr62rlRo0bh66+/1pjNclmsEVFlk8vl3HtShx06dAgNGzZkjw2pheA7GGRnZ+Ovv/5Ceno6mjVrhlatWqFhw4YVDiokFmtEpAliYmLw66+/Ys2aNWJHoQpIT09Hu3bt8Pz5c8yZMwfr1q1DjRo1xI5FOkSQ2aDu7u6KNWjq1KmDbt26YdSoUejRo4eiUNuzZw8GDRokQGQiIu0nlUoxatQodO7cWewoVEFXrlxBcXExAGDTpk1o3749Lly4IHIq0hdKF2s//PAD/vjjjzdec/z4cURHR1c4FBGRLigsLMTy5csxfPhwsaNQBQ0fPhxXr15F9+7dAQC3b99Gz549sXnzZpGTkT4osxt0w4YNWLNmjWL8RVZWFqpWrYrq1auXeqMXL16goKAAjo6OGlGwsRuUiDTV8+fPUaNGDRgZGYkdhcqppKQEGzduxPLlyyGTyRAfHw87OzuxY5EOUB9+fjsAACAASURBVGnMWn5+PpycnJCRkQHgZX99nTp1St3308DAACYmJrC0tERAQABsbGwEjK8aFmtEpIlkMhmGDx+O3Nxc/Pjjj2jcuLHYkUgFN27cQGxsLCZOnCh2FNIRgkwwMDQ0hLe3N7y9vQUNpy4s1ohIE23fvh0zZswAADRp0gRJSUnc2kjHcFYwqeJNdYuxsjdJTU3lNxQiogoaN24czp8/jz179mDMmDH8vqqDpk6dCnNzcyxbtgwmJiZixyEdoNLSHdqALWtEpKnkcjnCw8Ph4uLCDeF1zJEjR+Dq6goA6NChA3744QeOaSOlCLJ0BxERCcPAwABubm6vFWpyuRw3b94UKRUJwdLSEra2tgCAP/74A506dcKXX36pWPaDSBUs1oiINMSGDRswffp09gposQ4dOiAuLg7Lly+HkZERioqKsGLFCnz99ddiRyMtxm5QIiINkJGRgU6dOiE6Opp7i+qIuLg4TJo0CQUFBbh69Spq1aoldiTSYIJvN6UNWKwRkbbJycnhD3Qdk5+fj/T0dLRq1UrsKKThOGaNiEgLlFaoxcTEYO/evSKkISFUq1atzELtwYMHkMlklZyItFGZLWu+vr4qrxPj5eVVoVBCYMsaEWm7zMxM2Nvb4969e5gxYwY2btyIatWqiR2LBPDixQvY29vDzMwMu3btQosWLcSORCJTqRvU0FD1RjdN+E2BxRoRabvY2FgMHToUmZmZqFevHq5cuQJLS0uxY5EAVq9erWjYqFGjBtatW4fPPvusQj97SbupVKydPHnyldfFxcXw8PBAXl4e5s6di27duqFJkyZ48uQJLl++DH9/f5iammL37t0asaYMizUi0gX37t3D6NGjsWTJEgwbNkzsOCSQnJwcLF68GEFBQYpj3bt3R0hICKytrUVMRmIRZILBsmXLsH79ekRHR8PR0fG180lJSbCzs8OsWbMQGBhYscQCYLFGRLpCJpOxxUVHnT59GlOnTkVaWhoAIDQ0FCNHjhQ5FYlBkGLNxsYGFhYWiIyMLPMaV1dXJCYmIiUlRbWkAmKxRkS67PHjx/D09MT333/PLY20XG5uLpYvX44HDx7g4MGDYschkQiyN2hubi7y8vLeeM29e/fUvnntjRs3EBAQgMLCQgwdOhRubm5qfR4RkaaRyWSYOHEibGxsWKjpgJo1a2Ljxo0aMd6bNJPS7epDhw5FdHT0a2PZ/nX48GEkJCTAxcVFsHClsba2xpYtW7BlyxYcOnRIrc8iItJExcXF6N27N9atWyd2FBJQWV3du3btwqVLlyo5DWkSpbtB4+PjMWDAAOTn52PcuHFwcHBAgwYNkJGRgYsXL+LgwYMwMzPD6dOn0bp163KFmDJlCiIiImBmZobExETF8aioKMyYMQPFxcWYM2cOPD09AQBHjx7FV199hYULF2LEiBGlvzF2gxKRnpHJZMjKyoKpqanYUUggN27cQIcOHVBUVIS5c+fi/7V352FVVfv/wN/7gKgoyiCKDA4oKmggKg4QQznPWqmRkoIK4pjlUJoCkde0TC1zNjQzKy3TLnoTU0RRccIBUnBCDAcmQ5EZ1u8Pf56vdFAPeA77AO/X89znxt77rP3eO87Dp7X3Wis0NBSGhoZyxyIteG7dIsrh6tWrwtHRUUiSpPK/rl27ipSUlPI0pxQVFSXOnj0rOnToUGp7x44dxeHDh0VSUpJo27atSEtLK7V/8ODBz2yznJdGRFTlff7556Jp06YiMjJS7iikId9//70wMDAQAAQA0apVK3Ho0CG5Y5EWPK9uKfdyU0IIXL9+HefPn8f169fRpk0bdOrUCdbW1i9VUSYlJWHw4MHKnrWsrCx4eXkhNjYWADB9+nT07dsX9evXx6+//gohBFxcXODj41Nme+xZI6KaJCEhAe3bt0dxcTEUCgX279+Pnj17yh2LNODSpUsYP348jh8/rtz29ddfY+rUqTKmIk3TyACDpxtr1aoVWrVqhZycHK11x546darUXDMODg44ceIEQkND4enpqVYbwcHByn/28vKCl5eXhlMSEemGNm3aYM2aNZg2bRqcnZ3h4eEhdyTSEHt7exw5cgSrVq3CvHnzAAADBgyQORW9rMjISERGRqp1bLmLtZ07d2LlypVITExEeno6iouLsW7dOuTn52P69OnlbU6rni7WiIiqM0mSMHHiRHTt2hUmJiaoVauW3JFIg/T09DBjxgwMHjwYFy5cgK2trdyR6CX9uxMpJCTkmceWa5bFESNGYOTIkYiOjkZeXp5y+9WrV/Hee++hR48e+Oeff8qfuAwuLi64fPmy8uf4+Hh0795dI20TEVVXTk5OaNasmcr2mJgYTg1RDdja2mLYsGFl7svNza3kNFRZ1C7WvvnmG/zyyy+YOHEiEhMTMXPmTOWz1ZCQEAQEBCAmJga//fabRoI1bNgQwOMRoUlJSYiIiEC3bt000jYRUU1y7NgxDBkyBPfu3ZM7CmmJEAJvvfUWhg0bhpSUFLnjkIapXaz98MMP6Ny5M9auXYvWrVuX2mdoaIg1a9bAwcEBv//+e7lDeHt7w9XVFYmJibCxsUFYWBgAYMWKFQgICECvXr0wefJkNGrUqFztBgcHq/08mIiougoKCsLGjRvRtGlTuaOQlvzwww/Yu3cvdu/eDQcHB6xZs4Y9qVVEZGTkC1/bUns0aMOGDeHn54fly5cDeFwIffLJJ6V+GSZPnoyffvoJGRkZFU+tIRwNSkT0WGFhId9hq+ZSU1Mxc+ZM/PDDD8ptbm5uWL9+PRwcHGRMRup6Xt2ids+apaUlDh069NxjDhw4AAsLi/KlIyIirSqrUMvIyICfnx/S09NlSESa1rhxY2zbtg179+5VvrMYHR2NX3/9VeZkpAlqF2tubm64cOEC9u/fX+b+Xbt24erVqxwEQESk40pKSjB27FiEhYWhY8eOOHr0qNyRSEP69++P+Ph4vPfee3B0dMScOXPkjkQaoPZj0NTUVDg6OiItLQ3du3dHnTp1cOjQISxatAg//fQTLly4ABMTE8TFxenEexF8DEpEVLbc3FyMGzcOP//8M4DHS/hpe11nqnz5+fmoXbu23DFITc+rW8q1gkFcXBymT59e5kv7Xbp0werVq9GlS5cKB9UkSZIQFBTEyXCJiMoghMDatWvx999/Y9GiRXLHoUq0b98+5OXlPXNtbapcTybHDQkJ0Uyx9sS5c+dw+fJlJCcnw8LCAm3bttW5aTXYs0ZEVDFCCEiSJHcM0oKsrCw4ODjg9u3bGD58OFatWgVLS0u5YxE01LO2ZcsWODs7w9HR8ZnHREdH49ChQ/j4448rllSDWKwREZVfSUkJ3nzzTUyfPh2vvfaa3HFIw44fP46BAwfi/v37AIAGDRpgyZIl8Pf3h0JRrnnyScM0MhrU19f3hRPe/vrrr1i8eHH50hERkc748ssvcffuXbz66qtyRyEt6NGjBy5fvgxvb28AwIMHDxAYGIhx48bJG4ye65k9a5s3b8aePXuUP//2229o165dqcXVn5aTk4OoqCjY2toiLi5OO2nLgT1rRETld/bsWZiZmaF58+ZyRyEt27t3LwIDA5GcnIwDBw6gZ8+eckeq0Sr0GPTOnTto27YtsrOz1T5R3bp1sXnzZowYMaJiSTWIAwyIiDTn2LFj6NatG/T09OSOQhqUnZ2NPXv24J133pE7So310gMMUlNTkZOTA+Dx4rEzZszAjBkzVBuRJBgYGMDc3Bz6+voaiv9y2LNGRKQZx44dg4eHB7y8vLB161admJ6JtC87OxvZ2dmc7L6SaGSAwebNm+Hs7AwnJyeNhtMWFmtERJrRp08fREREAACGDh36wveXqXqYNWsWNm7ciMWLF8Pf35+9qlqmsXnWSkpKsGnTJjRq1KjU/Cxubm6YNWuWTs3ZwmKNiEgzsrOzMWXKFPz+++84d+6ccjkjqr6SkpLQunVrFBcXAwC6du2KtWvXwtnZWeZk1ZdGRoPeuXMHzs7OCAgIwMmTJ5XbHz16hISEBLz55pvo3LmzTiziTkREmlO/fn1s2bIFFy5cYKFWQ7Ro0QK7d+9WDjQ5efIkunTpgpkzZyoLOKo8ahdrO3bsQFxcHJYtW4aQkBDl9nr16iE5ORlffvklYmNjsWDBAq0EJSIieVlbW6tsO3bsGHbv3i1DGtK2gQMHIj4+HnPnzoW+vj5KSkpw584dPg6VgdqPQb28vCBJEg4dOvTMY1xcXJCRkYHr169rLGBFcTQoEZF2ZWZmwtnZGatXr8bAgQPljkNaFBcXh7lz52Ljxo0cYKJhGl1uytzcHH379sX333//zGPGjRuHXbt2ISsrq2KJNYjvrBERaVd0dDQiIiIQHBwsdxSSGZcoe3kaeWfN3d0dO3fuxJ07d8rcn56ejh07dqB9+/YVS0lERFWKm5tbmYVaXl5e5Ych2Vy8eBGOjo44cOCA3FGqLbWLtf79+6OgoAD+/v64ceNGqX3JycmYNGkScnNzObEeEVEN9mRt0XfffRcPHz6UOw5pmRACU6ZMQVxcHHr37o2RI0fi1q1bcseqdso1dceCBQuwaNEiAICZmRkaN26MtLQ0pKenAwCGDRuGX3/9VTtJy4mPQYmIKt/XX3+N6dOnAwDatm2LM2fOoF69ejKnIm0pLi7Gl19+iZCQEDx69AgAYGhoiAULFuD999+HgYGBzAmrDo3NswY8HhUaHh6O8+fPIzExEU2aNEGbNm0QEBDAedaIiGq4u3fvwsfHBwcOHMCsWbPw+eefyx2JKkFKSgpmzZqFH3/8EQBgZGSEhIQEDkYoB40Wa1UFizUiInmUlJQgLCwMPj4+7FmpYQ4dOoSpU6di/PjxeP/99+WOU6VovFi7fv06EhMTcePGDQQGBiIlJQWWlpY6NRKEU3cQEemWkpISxMXFwdHRUe4opEWFhYWQJEln1grXdRqdugMArly5gpkzZ2Lv3r2PPyxJKC4uxieffIL//ve/2Lhxo858CdmzRkSkW5YuXYrw8HBERkbq1H/cU+UQQsDX1xejRo1C//795Y6jczQydUd6ejo8PT2xb98+uLq6wt3dXdmotbU1zp49CxcXF8TFxWkmNRERVRsZGRlYtWoVtm7dykKthvr++++xZcsWDBgwAEOHDsW1a9fkjlRlqF2sffjhh8jIyEBkZCSOHj2K1157TbnPz88PUVFRUCgU2LVrl1aCEhFR1WVmZobLly9zbdEarKioCA0aNAAA7NmzBw4ODvjwww85xYsa1C7Wjh49iiFDhsDd3b3M/a6urvDy8sLvv/+usXBERFR9GBoaqmw7cuQIJk2ahJycHBkSUWXy9fVFQkICxo4dCwAoKCjAkiVL8MMPP8icTPepXazdvXsXZmZmzz2mSZMmuHr16kuHIiKi6u/+/fsYPXo01q1bh86dO+PSpUtyRyIts7CwwObNmxETE4Pu3bujffv2GD9+vNyxdJ7axVqHDh2wY8cO5Ofnl7n/wYMH2LlzJxwcHDQWjoiIqq+8vDy0bNkSAJCamgojIyOZE1Fl6dq1K44dO4YDBw5w1Kga1C7W3n77bdy/fx9TpkzBlStXSu07d+4cpk6dipycHLz11lsaD0lERNVP06ZNcfDgQYSGhmLTpk2wtraWOxJVIkmSYGFhUea+rVu3IigoSLkqQk2n9tQdQggMGTIE4eHhkCQJxsbGuH//Ptq0aYPExEQAgJeXF/7880+dGOnDqTuIiKq2Bw8eKF9Ip5rjwYMHsLOzQ2pqKqytrbF06VK8/fbbOlFbaJNGpu6QJAl79uxBWFgYXnnlFeTm5gJ4PEFu27Zt8dVXXyEiIkKnbmZwcDAiIyPljkFEROWUnp6ODh06qDzJoerv3r17sLKyAgD8/fffeOedd+Dq6opjx47JnEw7IiMjERwc/NxjKrzclBACaWlpMDMzg56eXkWa0Cr2rBERVV3vvPMOLC0t8cUXX8gdhWRQXFyMzZs3Y968eUhNTQUAuLi4ICYmRqc6hTRJ48tNFRQUID4+Hjdv3oSDgwPatGnz0iE1jcUaEVHVdf36dVhbW3Nt0RouKysLixcvxooVK7B//354eHjIHUlrNFasZWZmYty4cfjjjz9QWFio3G5kZIQRI0Zg9erVOvPFYrFGRFS9lJSU4LPPPkNgYCBMTEzkjkOVKC0tDebm5mXuE0JUi942jbyzdvXqVXTu3Bn//e9/YWBggMGDByM0NBQzZsyAg4MDvv32W3h4eCAtLU1jwYmIiJ5YtmwZ5s+fDycnJxw5ckTuOFSJnlWoZWRkwNnZGd9//z1KSkoqOVXlUbtYW79+PW7evIkVK1bg/v372L17N+bPn4/ly5fj+PHj+Oqrr3Dy5EmsWrVKm3mJiKgGEkIgJiYGAHDr1i3s27dP5kSkC0JDQ3H+/Hn4+PjAxcUFBw8elDuSVqj9GLRdu3bQ19fHxYsXy+xuLC4uRrt27WBkZISzZ89qPGh58TEoEVH1IoTA6tWrsWPHDkRERKBWrVpyRyKZhYWFYd68ebh7965yW//+/fHll1+iXbt2MiYrP408Bs3Pz4enp+cznwvr6enBxcWl1A0jIiLSFEmSMGXKFBw8eFClUCspKeF/oNdAvr6+uHLlCoKCgpRrz+7btw95eXkyJ9MstXvWJk+ejF27duHs2bNo2rSpyv6bN2/Czs4O3t7e2LJli8aDlhd71oiIao5PP/0UQggsWLBA7igkk9u3b+OTTz5BTk4OvvvuO7njlJtGRoM+fPgQgwcPxtWrVzF06FD0798fXl5eyM7OxunTpxEUFITk5GTs2rULpqampT4rx3qhLNaIiGqGU6dOYdCgQThz5gyXrKJnjg69d+8e9PT00KhRIxlSvZhGijWFQu0npionLy4urtBnXwaLNSKimiEjIwOXLl3Cq6++KncU0mHjxo3Dr7/+ilmzZmHmzJkwMjKSO1IpGinWxo0bV+GTh4WFVeizL0OSJAQFBcHLywteXl6Vfn4iIpLXkSNHUL9+fTg7O8sdhWR2/fp12NnZKaf3aNSoET766CNMmjRJ+a6bXCIjIxEZGYmQkBDNrmBQFbBnjYio5srIyICjoyPS0tIQGhqKWbNm6eTSiFQ5hBD4448/MG/ePMTGxiq3N2/eHAkJCahdu7aM6R7TyGjQ6OjoFx5TUFCA+fPnq5+MiIhIC6KiopCamorCwkIsW7YMmZmZckciGUmShH79+uH06dP4+eef0bZtWwDAoEGDdKJQexG1e9b09fUxe/ZshIaGQl9fX2X/qVOn4Ovri0uXLsnyjtq/sWeNiKhmO3XqFMaMGYMvvvgCgwcPljsO6ZDi4mL8+OOP8PT01JlBKRp5Z+2VV15BfHw8nJycsHXrVnTo0AHA4/nXFi5ciC+//BIlJSXw8/PDhg0bNJe+glisERFRQUFBmWtWV5f1JEk7fH194eTkhICAANStW7dSzqmRYq2goABBQUH4/PPPUatWLYSGhqJHjx6YMGECEhISYG9vj7Vr18Ld3V2j4SuKxRoREZUlNTUVQ4YMwZ9//ol69erJHYd0zIkTJ9CjRw8AQJMmTTBr1iwEBARoffSoRoq1J06ePAk/Pz/89ddfkCQJderUwbx58zBnzhydWvqDxRoREf2bEAJDhgzBK6+8gv/85z9yxyEddPDgQQQGBiIxMVG5zdjYGB9//DE++OADrZ1XIwMMnqhbty7MzMwAQNlorVq1KjwPGxERUWV65513EBwcLHcM0lGvv/464uPjsXXrVtjb2wMA/vnnH+Tk5MiWSe0K69GjR5g1axY6d+6Mo0ePYvLkyThw4ACaNWuGDz/8EJ06dUJMTIw2sxIREb0USZLg7e2t8h5bUVER1q1bh8LCQpmSkS7R19fHmDFjEBcXh127duG1117D1KlTZcuj9mPQ5s2b49atW7C1tcWmTZvg6ekJAMjLy1MOMAAAf39/rF69WnuJ1cTHoEREpK7Fixdj3rx56NSpE7Zu3SrLMolU9Qgh8MEHH2DEiBHK99wqSiOPQW/duoVp06bhwoULykINAOrUqYOlS5ciOjoabdq0wbp1614qLBERUWUqKirCL7/8AgA4e/YsfvvtN5kTUVURHh6O5cuXw9XVFT169MCOHTtQVFSk8fOoXawdPnwYK1eufOayDN26dUNsbCzmzJmjsXBERETapq+vj+joaMydOxeurq78O0Zq++uvv5SDK0+cOIGRI0eidevW2LZtm0bPU+HlpnJycnDz5k3Y29ujuLhY55bx4GNQIiIqr8LCQpWZDYqKiqCnp8d52ahMd+7cwTfffIM1a9YoV8rYuHEjxo8fX652NDZ1R2FhIVauXImVK1ciJSUFkiShuLgYy5YtQ0pKChYtWlRpk8e9CIs1IiLShI8//hh169blcor0XDk5Odi6dSu2bduG/fv3o06dOuX6vEaKteLiYnh4eOD48eOoU6cOzM3NcevWLZSUlGDhwoX49NNP0aJFC0RHR6Np06blCqgNLNaIiOhlxcTEYOjQoTh37hwsLCzkjkNVWG5uLl5//XWMGjUKY8eOhYmJSan9GhlgsGjRIhw/fhyhoaG4d+8efH19lfuCg4OxePFi3Lx5E7t27argZRAREemWNm3aYNeuXSzU6KX99NNPOHHiBGbOnAkrKytMmDABZ8+eVeuzahdrv//+Ozw8PDB//nyVJRcUCgXmzp2LTp064ffffy9fei0KDg5GZGSk3DGIiKiKMjExKXNKhr1792L37t0yJKKqytDQEHZ2dgAe97Jt2rQJnTt3xsiRI184SbPaxVpCQgI6duz43GNcXFxw/PhxdZvUuuDgYHh5eckdg4iIqpGMjAz4+flh2LBhGDNmDO7fvy93JKoCRo4cicuXLyMiIgLDhg1Trvw0duxYzRVrLVu2RHh4+DP3FxcXY8+ePWjZsqW6TRIREVU58fHxyM/PB/B4HUkidSkUCvTq1Qu7du1CUlISFi9ejH79+r34c+qeoGfPnrh27Ro2btyIkpKSUvuKi4uxevVq3L59u9SEuURERNWNh4cH4uPjMWjQIKxfv17lRXEiddjY2ODDDz9Ua+oztUeDZmdnw9nZGdeuXYONjQ0aNWqE2NhYTJw4Eb/++isyMjJgbW2NuLg4NGjQ4KUv4mVxNCgREWmTEKLMuddu374NS0tLGRJRVaaR0aD169dHVFQUxo4di7///huxsbEAgA0bNiAjIwNvvPEGjhw5ohOFGhERkbY9q1Dr2LEjkpKSKj8QVVsVWsEgMzMTiYmJSE5OhoWFBdq2bYsmTZpoI1+FsWeNiIgq25gxY9CqVSuEhITIHYWqGI2tYFCVsFgjIqLKdvfuXZiamsLAwEDuKFTFaOQxKBERET2fhYWFSqFWWFiIAQMGYMeOHexEoAphsUZERKRFn332Gfbt24eRI0dizJgxLNio3FisERERaZGdnR3MzMwAAJ06dSpzYALR8/CdNSIiIi1LS0vDV199haCgIOjr68sdh3QQBxgQERHpoJycHISFhWHy5MnscavhOMCAiIhIBwUHB+Po0aMs1Oi51O6LVSgUL/xl0tfXR8OGDWFpaYnevXsjNDQUderUeemQRERE1U1+fj5OnjyJn3/+We4opOPUfgw6YcIEREVF4erVqwCAJk2awM3NDZmZmYiLi0N6ejpMTU1ha2uLO3fuICUlBa+++irCw8NhZGSk1YsoCx+DEhFRVSSEQFxcHF555RW5o1Al0shjUB8fH9y8eRMBAQGIjY3FnTt3sHPnThw8eBDJycl477338OjRI6xatQrJyclYtmwZjh07hmXLlmnsQoiIiKq7nTt3wtHREf7+/sjMzJQ7DukAtXvWevXqhdzcXERHR5e5PycnBy1atICjoyMOHDgAAOjSpQtMTEwQERGhucRqYs8aERFVNUVFRWjTpg1u3LgBAJg9ezaWLl0qcyqqDBrpWTtz5gw6duz4zP2GhoYYNGgQTp8+rdzm6uqKM2fOlCMqERFRzaWvr4+IiAj06dMHTZs2xfz58+WORDqgXD1rsbGxuHnzJurXr6+yPzs7G82aNYONjQ3Onz8PABg8eDDS09Nx/PhxzaZWA3vWiIioqhJCICUlBdbW1qW2l5SUoLCwELVr15YpGWmLRnrWBg0ahPv372Py5Mk4efJkqQYfPnyI2bNn459//kHfvn0BPO6Ji4qKQu/evV8yPhERUc0iSZJKoQYAGzZswIQJE2RIRHJSu2ctJycHAQEB2LZtGwDA1NQUXbp0QUZGBhISEpCdnY1XX30Vf/75JwoKCtCgQQPo6enh2LFj6NKli8YC7969G+Hh4SgqKsKkSZPQtWvXsi+MPWtERFSN3Lt3Dx06dMDBgwc5UrQa0ugKBhs3bsT27dtx/vx5ZGZmQl9fH23btsXUqVPh5+eHWrVqISkpCR999BECAgLg5eWliWtQkZqaiqCgIKxZs6bM/SzWiIioOiksLMTx48fh4eGhsk8IwYl1qzitLTeVnp4OExMT6OnpVTgcAPj5+SE8PByNGzfGxYsXldujoqIQEBCAoqIiTJ8+HdOmTVPu++CDD+Dj4/PMQQ8s1oiIqCY4efIk5syZg2+++Qbt27eXOw5VkMaLtVOnTiEhIQFpaWno0KEDnJ2d0ahRowoHPHLkCOrXr4933323VLHm7OyMlStXonnz5ujbty+io6NhamqKuXPnom/fvujZs+cz22SxRkRE1V1RURFcXFxw7tw56OvrY9OmTXj33XfljkUV8Ly6Re3lpgDg/PnzmDRpEmJiYlT2OTk5Ye/evWjatGm5A7q7uyMpKanUtqysLABQdvf26dMHJ06cwPXr13Hw4EE8fPgQV69eRUBAQLnPR0REVB0UFhbC09MTFy5cgL6+fpmPSKnqU7tYS01NRe/evZGeng4rKysMGjQIbm5uSEtLQ1RUFHbv3g1PT08cOnQIVlZWLx3s1KlTaNeunfJnBwcHxqn6pwAAHxlJREFUnDhxAqGhoaUehxIREdVUdevWxYoVK+Dr64uLFy+iRYsWckciLVC7WJs3bx7S09Oxdu1a+Pv7l9o3c+ZMhIWFYfz48VizZg0+/fRTjQetiODgYOU/e3l5aW2wAxERkZycnJzg5OSksn3fvn24cOEC5s6dK0Mqep7IyEhERkaqdaza76zZ29sjNzcX165dK3NAQVFREVq1agVra+tnLkn1PElJSRg8eLDynbWsrCx4eXkhNjYWADBt2jT069cPAwcOVKs9vrNGREQ1WV5eHjp06IBVq1ahX79+csehF9DIpLh///03evbs+cyRn/r6+ujZsyfi4+MrlvJfGjZsCODxiNCkpCRERESgW7duGmmbiIiousvMzISPjw8LtWpA7WKtVatW2LlzJx48eFDm/qysLOzcuRN2dnblDuHt7Q1XV1ckJibCxsYGYWFhAIAVK1YgICAAvXr1wuTJk19qxCkREVFNYmlpiaCgIJXt165dQ0BAAO7duydDKqoItYu14cOH4+HDh/j4449RWFhYat/Vq1cxe/ZsZGdnY8CAAeUOsX37dty+fRv5+fm4desWfH19AQCenp64dOkSrl69iunTp5e73eDgYLWfBxMREdUEs2fPxvr162FnZ4ft27fLHafGi4yMLPWOfVnUfmctNzcX3bt3x8WLF2FtbQ0XFxeYmpriyJEjuHLlCoQQeOWVV3Dq1CkYGBhoIv9L4TtrREREpeXl5eGtt95CeHg4ACAmJuaZyzZS5dLYpLj5+flYsGABNmzYoJwHDQAMDQ0xdepUfPzxx6hfv/7LJ9YAFmtERERl++OPP3Ds2DGEhITIHYX+P60sN3X37l0kJyfDysoKlpaWOrcmGYs1IiKi8omNjcVPP/2Ezz77TO4oNY5GRoP+m4WFBbp27QorKytlofbLL7/gq6++qmiTGsd31oiIiNQjhMB7770HW1tbuaPUKBp9Z00dXl5eOHLkCIqLizXVZIWxZ42IiEh9Dx8+xPz587F8+fJnTtNF2qOVnrVnYYFERERU9RgZGeGrr75SKdQyMjLg6emJ//3vf/wbLxONF2u69u4aERERVdzixYsRFRWF/v37IyAgQO44NZLGizUiIiKqPiwsLGBkZAQA6Nu3r8xpaqZqXaxxgAEREdHLmTVrFq5du4bPP/8cb7zxhsr+vLw8GVJVHxxgwGfrREREWpOcnAwPDw8kJCSgdu3acsep0p5Xt+g/60Nbtmwp1/tnQgiuM0ZERFSDfPrpp/D29mahpmXP7FlTKCr+hLSkpKTCn9UU9qwRERFp159//omOHTvCzMys1Pa4uDjY2trC0NBQpmRVT4V61hYuXFjhkxEREVH117NnT5VthYWFGDp0KB49eoT58+fD39+fPW8vSaPvrOkS9qwRERFVvh9++AGjR48GAJiamuLGjRto0KCBzKl0X4V61qqD4OBgeHl5wcvLS+4oRERENcKoUaMghEBQUBAmTpzIQu0FIiMjXzhzBXvWiIiISOMKCwtRUlKi8gh0/fr1aNy4MYYNGyZTMt30vLqFxRoRERFVitzcXNja2uKPP/6Ao6Oj3HF0SqWuDUpERERUlpSUFPj4+KgUakIIpKSkyJRK97FYIyIiokrRunVrLF26VGX74cOH0bx5c3h7e+PMmTMyJNNt1XqAAREREem+L774AsXFxfjxxx9hbGyMzp07yx1Jp7BnjYiIiGQVGhqK0aNHw8DAADNnzlTZX9PfQa/WxRoXciciItJ9zs7O+P7773H79m20adOm1L6SkhK4ubnh5s2bMqXTrkpfyF2XcDQoERFR1RcREYFZs2bh3Llz1XqVJI4GJSIioirJ0NAQ//nPf1QKtfj4eCxbtgzp6ekyJas87FkjIiKiKsff3x8bNmxArVq1sHLlSgQGBsod6aWwZ42IiIiqjZKSEpw+fRrA45USqvsEuyzWiIiIqEpRKBQ4c+YMIiMjMWvWLLi6uqocExgYWG0ekfIxKBEREVUr58+fx5AhQ3Djxg0oFFWjX4qPQYmIiKjGuHHjBqZMmaJSqMXHx+Odd97B7t27kZubK1O68mPPGhEREdUI8+bNw+LFiwEAfn5+2LRpk8yJ/k+N7VnjpLhERET0REFBAerWrQsAGDRokMr+Y8eO4datW5WaiZPiVs9LIyIiogp69OgRIiIi0Lt3b9SrV6/UPjc3N4SEhKBXr16Vnut5dQuLNSIiIqrxHjx4ACsrK6SlpaFOnTql9vXp0weWlpZwdXXFmDFjYGhoqPHzs1gjIiIieg4hBO7evYumTZuW2n7v3j1YWFgAAGrXro0HDx7AwMBAub+kpASXL1+Gg4PDS52/xr6zRkRERKQOSZJUCjUAyMrKQv/+/WFsbIwuXbqUKtQAICkpCf369VP5XHZ2No4cOYLbt2+juLj4pbKxWCMiIiJ6hjZt2mDv3r3IyMjAb7/9prL/3LlzcHJyUtl+9uxZeHh4wMrKCj179lTZf+HCBaxevVqtDCzWiIiIiF5AoVCgUaNGKtu7du2KkJAQle3Xrl1T/nPjxo1V9icmJuLgwYNqnVu/HDmJiIiI6CnW1tawtrZW2T5w4ECEh4fjxo0baNGiRZmfLauIKwsHGBARERHJjAMMiIiIiKooFmtEREREOqxaF2tcboqIiIh0GZebqp6XRkRERNUM31kjIiIiqqJYrBERERHpMBZrRERERDqMxRoRERGRDmOxRkRERKTDWKwRERER6TAWa0REREQ6jMUaERERkQ5jsUZERESkw1isEREREekwFmtEREREOozFGhEREZEOY7FGREREpMNYrBERERHpsGpdrAUHByMyMlLuGERERERlioyMRHBw8HOPkYQQonLiVC5JklBNL42IiIiqmefVLdW6Z42IiIioqmOxRkRERKTDWKwRERER6TAWa0REREQ6jMUaERERkQ5jsUZERESkw1isEREREekwFmtEREREOozFGhEREZEOY7FGREREpMNYrBERERHpMBZrRERERDqMxRoRERGRDmOxRkRERKTDWKwRERER6TAWa0REREQ6jMUaERERkQ5jsUZERESkw1isEREREemwKles3bhxAxMmTMCIESPkjkJERESkdVWuWGvZsiU2btwodwwiIiKiSqETxZqfnx+aNGmCV155pdT2qKgo2Nvbw87ODl9//bVM6YhIHZGRkXJHIKpx+L2rGXSiWPP19cX//vc/le0zZszAunXrcODAAXzzzTdIT0+XIR0RqYN/NIgqH793NYNOFGvu7u4wMTEptS0rKwsA4OHhgebNm6NPnz6IiYlBZmYmJk2ahHPnzmHJkiVyxK1ydPnLXJnZtHUuTbT7Mm1U5LPl+Ywu//7oKl2+Z5WdTRvn01SbFW1H29+5ip6jJtPl+6WJbDpRrJXl1KlTaNeunfJnBwcHnDhxAqampli7di2uXLmCuXPnypiw6qjuv8Ryn4vFGv2bLt8zFmsv3w6LNd2jy/dLE9kkIYR4+SgvLykpCYMHD8bFixcBAAcOHMCmTZuwfft2AMDatWuRkpKC0NBQtdqTJElrWYmIiIg07VklmX4l51Cbi4sLZs+erfw5Pj4e/fr1U/vzOlKDEhEREb0UnX0M2rBhQwCPR4QmJSUhIiIC3bp1kzkVERERUeXSiWLN29sbrq6uSExMhI2NDcLCwgAAK1asQEBAAHr16oXJkyejUaNGMiclIiIiqlw6884aEREREanSiZ41IiIiIipbjSjW8vPz8f777yMwMLDMyXeJSLO4hi9R5du9ezf8/f3h5+eHkydPyh2HNKhGPAY9ePAg7t27B29vb/j7+2P9+vVyRyKqEUaMGIEdO3bIHYOoRklNTUVQUBDWrFkjdxTSkCrbs1ae9UQvXryIVq1aAQByc3MrPStRdcA1fIkqX0W+d0uWLEFAQEBlxiQtq7LFWnnWE3V0dMT169cBAIaGhpUdlaha4Bq+RJVP3e9dRkYGhBCYM2cOBgwYgI4dO8qQlrSlyhZr5VlP1NXVFadPn8a0adPwxhtvyBGXqMrjGr5ElU/d792JEyewatUqHDx4EDt37sS6devkiEtaorMrGFTEs9YTHThwIL744gsZkxFVT8/7zq1du1bGZETV17O+d6GhoZg2bZqMyUhbqmzPGhEREVFNUK2KNRcXF1y+fFn5c3x8PLp37y5jIqLqjd85osrH713NU62KNa4nSlS5+J0jqnz83tU8VbZY43qiRJWL3zmiysfvHQE1ZFJcIiIioqqqyvasEREREdUELNaIiIiIdBiLNSIiIiIdxmKNiIiISIexWCMiIiLSYSzWiIiIiHQYizUiIiIiHcZijUiLgoODoVAosGXLFrmj6ITt27fjxo0bFf58VlYWvvnmm1LbvLy8oFAo8ODBg5eNJ7v9+/fj9OnTGm1z3LhxUCgUuHDhgkbbJaLKw2KNqBJIkiR3BNnNnTsXo0ePxsOHDyvcRps2bbBp06ZS23x9fREcHIzatWu/bERZrVmzBv369cPt27c12u7w4cMRHByMJk2aaLRdIqo8+nIHIKKa4d69ey/dRlpaGqysrEptGzt27Eu3qws0cX/KMnToUAwdOlQrbRNR5WDPGhFVKq5w93y8P0T0byzWiHRIbm4uQkJC0LFjRxgZGcHe3h4TJkxAamqqyrE5OTlYsWIFevXqBRMTE/Tq1QuHDx/GhAkToFC8+Kvt5eUFOzs7ZGRkYMKECWjZsiVatWqFwMBA5OTkID8/H++//z7atWsHe3t7fPbZZ6V6f5KSkqBQKDB8+HCVtp+8q7dnzx4AQIsWLfDdd98BAJydndGyZUvlsfn5+QgODoa7uzvMzc1hbm4Od3d3rF69WnlMZGSk8prOnTsHhUKBTz75RHkdZb2z9sMPP8DNzQ0mJiZo1qwZhg4dijNnzpQ65sk1hISE4PDhwxgwYAAaNWqEdu3a4b333kNeXt4L7+OTd8ISExPh4uICY2Nj9O3bV7n/5MmTePPNN2Fvb4/69evD3t4e3t7epd7d8/LyUl7P8OHDVf79HThwAP369UOTJk1gbW2NIUOG4Ny5cy/M9nS+J++sVeSaT506hSlTpsDe3h62trb44IMPcPz48TLv44IFC2Bubo5WrVph165dymO2b9+O119/HaamprC1tcXbb7+NpKQklXOVlJRgxYoVeP3112FpaQkTExN069YNoaGhKCoqKnVsbGwshg8fDktLSxgbG8PV1RWLFi1CcXGxSrtnz57F0KFDYWNjg8aNG6Nv3774888/1bqHRLITRKQ1QUFBQpIksWXLlhcem5eXJxwdHYUkSaJBgwbCz89PNG/eXEiSJMzNzcW5c+dKHT9mzBghSZIwNTUVkydPFq6ursLAwEDY2dkJhULxwvN5eXmJxo0bC3t7e9GhQwcxefJkYWVlJSRJEiNHjhS9e/cWRkZGYsKECcLd3V1IkiS8vb2Vn79x44aQJEkMHz78mde9e/duIYQQK1asEB07dhSSJInAwECxcuVKIYQQOTk5okOHDkJfX1+4urqK9957T7z22muiVq1aQpIkERISIoQQIikpSQQHBwtJkoSFhYUICQkRhw8fFkII4enpKRQKhcjKylKe39/fX0iSJPT19cWbb74punXrJiRJErVq1RKbN29WuQY3NzdRp04d0a5dOzF16lRhb28vJEkSffv2feF9HDt2rJAkSdjY2IjXX39dTJgwQXz00UdCCCG+/fZboaenJywtLcXbb78t/P39hY2NjZAkSRgbGyszb968WXh5eSnv8ZPrFkKIJUuWCEmSRO3atcVbb70l/Pz8hLm5uahdu7bYuXOn2vnOnz9foWuOjY0VRkZGQpIk0aVLFzFu3DhhbGwsFAqFiImJKdWmjY2NaNSokZg0aZLw9PQUf//9txBCiMmTJwtJkkT9+vXF2LFjxejRo4WRkZFo2LChiI6OLnW+nj17CoVCITp16iSmTp0qBg4cKAwNDYUkScLX11d5XGJiomjYsKFo2LChGDJkiJg+fbpwcHAo83dy27ZtolatWkJPT0/07dtXBAYGiubNmwuFQqH8XSTSZSzWiLSoPMXa7NmzhSRJYtq0aco/4kVFRWLdunVCkiTRvXt35bEbNmwQkiQJHx8f8fDhQ+X2SZMmCUmS1CrWPD09hSRJwsPDQ5SUlAghhMjPzxcNGjQQkiSJ9u3bK9suKSkR3bt3F8bGxqKwsFAIUb5iTQjVouHp6wgODi71+djYWCFJkmjRokWp7ZIkCWdnZ5XreLpYCw8PF5IkCS8vL3H9+nXlcVFRUcLU1FQ0bNhQ3L17t9Q1SJIk1q9frzw2Oztb2NnZCUmSSrVRlifX1adPn1Lbi4qKRLNmzYSZmZm4f/9+qX3Dhg0TkiSJsLCw596zK1euCAMDA+Hs7CxSU1OV21NSUkTz5s1F06ZNS/37f16+fxdr6lxzVlaWaNq0qTA1NVUWx0II8ffffwtDQ0Px6quvlmpToVCoFF+RkZFCkiTRv39/8eDBA+X2v/76SzRo0EA4OjqK4uJiIYQQERERQpIkMW7cuFJtpKamilq1aonatWuLgoKCUvdr165dpY51cXERenp6Ijk5WQghRGZmpjA1NRVWVlYiKSlJeVxWVpbo3LmzMDQ0VB5LpKv4GJRIR2zYsAHW1tZYtmwZGjRoAADQ09ODv78/rKysEBMTg1OnTgF4/EgJAKZOnYr69esr25g0aVK5zztv3jzlaFUDAwN069YNADBkyBBl25IkoUuXLsjKykJ0dHTFL/JfXFxcsG7dOsydO7fU9o4dO6J58+ZlPv59kQ0bNgAAVq9eXepxq7u7OwYMGIAHDx6oTKXSrFkzTJw4UflzvXr14OHhAQBITk5W67wjR44s9XNBQQG++OIL7Ny5E8bGxqX2DRs2DMDjARPPs2rVKhQWFiIwMBDm5ubK7ZaWlvDx8cHdu3fx008/qZXv39S55rNnz+Lu3buYOnWqch8AWFlZYe3atRg6dGip0b2WlpZwdXUtdZ7ly5cDAGbOnAkjIyPldnt7ewwZMgQXL17EoUOHADx+XL5p0yZ89tlnpdowNzeHm5sbCgsL8c8//wD4vxHW8fHxpY7dt28fUlNTYWNjAwDYsmUL7t+/j7Fjx6J58+bK4xo0aIDAwEDk5uZi/fr1at83IjlwNCiRDrh79y6ysrLw+uuvo1atWir7Bw0ahHXr1iEhIQEuLi44f/48TE1N4eLiUuo4JycnNGnSpFxFztN/wIDHf3ABlHrvCgDMzMwAPJ7rTFOcnJzg5OSER48e4fjx44iPj8eVK1dw4sQJpKSklPnu0YtcunQJJiYmsLe3V9k3aNAgbNu2DYmJiaW229raqhz75D6oO9XI04UhANStWxcjRowAAFy/fh0XL15EQkIC4uPjle9KveiduMuXLyv/Pzg4uNS+JwXVv69FXepc8/nz5wEAXbt2VTnWx8dH+c8ZGRkAVO8B8Di7np4ejh49qlLoP3nPMDExET179kTr1q3RunVr5Ofn48yZM4iLi8OVK1dw+vRpxMTEAPi/ezZq1Ch89dVXWLBgAdasWYOBAwdiwIAB6NOnD+rWrVvq/MDj79i/7+H9+/eV5yfSZSzWiHTAkz+8pqamZe53c3PDunXrkJaWhvT0dGRmZqJPnz5lzt/m5uZW6sXu55EkCRYWFmXuMzExUTN9xRUXF2Pu3LlYs2YNcnNzIUkSHBwc8Oqrr+Lq1au4e/duudtMTk5Wmd7jCTc3NwCqPVr/7vkCoHzJv6SkRK3zNmrUSGXbiRMnMGXKFMTGxirP06NHD7i6umLnzp0vHPn55PfiSe/Uv0mSVOZL+upQ55qfFDGNGzdWq82y7kFycjKKi4sRGhpa5mf+fQ1LlizBkiVLlD1orVu3hpubG2xtbfHXX38p71m7du1w4sQJBAcHIzw8HBs2bMCGDRtgZGSEoKAgvP/++8rzA0BYWJha5yfSRSzWiHTAk+LiyJEjZe5/Ulx06NABJiYm0NfXV/Zm/FtmZma5zq3OyNGyPCkUCwoKVPapW2R99NFH+PLLL/HWW29h/Pjx6N69Oxo2bAgA2Lt3b4VyWVpa4tq1a7h9+7ayp+iJp++jtqWkpGDAgAHQ09PD6tWr4e7ujvbt2wN4XDjs3LnzhW1YWFggMTERycnJKtdSGZ5MpFvW49qCggIoFAro6z//z4iFhQUyMzORmpoKAwOD5x67evVqfPTRR3jttdcwY8YM9OjRQ/n419PTU+V4Ozs7bNu2DUVFRYiOjkZ4eDjCwsIwa9YsWFlZYdSoUcr/GImOjkaPHj3Uum4iXcN31oh0gKWlJQwNDXHlyhVcvXpVZX9UVBSAx9Ne6OnpoW3btkhISFB5RJeXl4e4uLhKyfzk/aPs7GyVfWUtKVVWL+CPP/6Ixo0b4+eff0bfvn2VhdrDhw9x69YtAOWfd6xdu3YAyi72nr6P2vbHH3/gn3/+wSeffIJJkyYpCzXg/96zevoxb1n3p23btigpKcHPP/+ssi8qKgrz5s3DiRMntJD+sTZt2gBAmUtgzZgxA/Xq1cNff/313Dbatm2LBw8elPnv47fffsPChQtx6dIlAI9/H/T09LB7924MGTJEWagJIXDp0iVIkqS8Z99++y0mT56MvLw86Ovrw9PTE0uXLlW+s3jw4EHl+QGU+W5ffHw85syZgz/++EOt+0EkFxZrRJXgRQWHJEmYOnUqhBBYunSp8r2woqIihIWFYffu3XByclI+Zpo6dSqys7MxZ84cZbGUk5ODefPmIT09XbsX8/8ZGxvD2NgYMTExpQrM/fv3K/9QPu1Jr8qjR4+U2ywtLZGZmakszACgsLAQ3t7epX5+olatWsjJyXlurqlTpwIANm3ahOvXryu3HzlyBJ999hnq169fKT0sT3rC/j0f2sGDB5Xrmz59bWXdn0mTJkGhUCAsLKzUo7r79+/D29sbq1evVr5Irw1DhgxB06ZNsWrVKpw8eVK5/c6dO9iyZQv69esHBweH57YxZcoUAI97zZ5+l/LatWvw8fHBd999h2bNmgF4fM+Ki4tx8eLFUm0EBgYqf6+f3LN//vkHa9euxZo1a0ode+XKFQD/13v67rvvon79+tixY0epwQgFBQUYPXo0li9fXmrwBpFOknMoKlF192R6gXbt2glPT88y//dkrqyHDx8q51kzMjISvr6+olmzZkKSJGFnZydu376tbLegoEA595mJiYnw9fUV5ubmok6dOsLMzEwYGBi8MNuTqTuenp9MiLKn2Hj6Wp6eWuLDDz9Uzn3m7++vnBNr0KBBKscuWrRISJIk3N3dlfOIfffdd0KSJNG4cWMxduxYMWbMGGFjYyNatmwpXF1dhSRJIiUlRdnGkznkAgMDxe+///7M6/D19RWSJAk9PT3xxhtvKOdZq1evnoiMjFQeV97pR8ryrPslhBCtW7cWenp6wtXVVcyYMUO4u7uL2rVrC29vbyFJkpg4caLy2G3btglJkoSjo6OYO3euyM/PF0II8fHHHyuvZeDAgWL06NHC1NRUKBQK8c033zw3W1n5ynvNO3bsEAYGBsp/d6NGjRJ16tQRenp6IjY29oVtCiGEj4+PkCRJGBgYiJEjR4rhw4eL+vXrC4VCIcLDw5XHRUVFKeegGzVqlJgwYYKws7MT5ubmok+fPkKSJOXUIHl5ecLGxkYoFArRpUsXMW3aNNGjRw+hr68v2rdvL9LS0pTtrlu3Tujr6yunqhk/frxo2rSpUCgUYvbs2S+8h0RyY7FGpEVPJnJVKBQq/3uy/elJOfPz88XChQtFly5dRMOGDYWrq6uYP3++cnLRpxUUFIjZs2cLR0dH0bBhQ9GzZ08RExMjXFxchLm5+QuzeXl5qUwmK4QQ48aNEwqFQqX4CA4OFgqFQqV4+fzzz0XHjh2VGX755Rfx22+/qRybnZ0t3nzzTWFqairMzc1FTk6OKCwsFNu3bxcjRowQJiYmwtnZWcyaNUtkZ2eLtWvXCoVCIb799ltlG4cPHxadOnUS9erVUxY6z7qOrVu3Ck9PT2FqaiocHBzElClTlJO4PvG8IuNZ1/tvz7pfQgiRkJAgFi5cKNq3by8sLCzEgAEDxIEDB4QQQlhYWJSaR66oqEhMnDhRWFhYCGNjY5GYmKjct3fvXtGnTx/RtGlTYWtrK2bMmKFs50X+na8i13z27FkxePBgYW1tLczMzETPnj3F0aNHlftfVKwJ8bgw9/LyEubm5qJ9+/biww8/FMePH1c5bs+ePWLs2LHK4wICAkRqaqr43//+JyRJEgsXLlQee/36dbF8+XLRr18/YWxsLDp37ixmzJhR5txzMTExYvDgwaJ58+bCyspKTJw4UezZs0c5bxuRLpOE4EJ0RFVNUlISzM3NUa9evVLbhRBo1qwZzMzM1F6OiIiIdBvfWSOqgj766CM0aNBAZa3LFStWICUlBb1795YpGRERaRp71oiqoMjISOXknx4eHmjZsiWOHTuGc+fOwdXVFfv370edOnXkjklERBrAYo2oijp9+jT27NmDiIgIJCQkoHPnznBzc8MHH3xQalkfIiKq2lisEREREekwvrNGREREpMNYrBERERHpMBZrRERERDqMxRoRERGRDmOxRkRERKTDWKwRERER6bD/B6QdvAZK3k45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586061"/>
            <a:ext cx="58959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5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376264" y="2996952"/>
            <a:ext cx="5580112" cy="3861048"/>
            <a:chOff x="0" y="2996952"/>
            <a:chExt cx="5580112" cy="38610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0" y="2996952"/>
              <a:ext cx="4571082" cy="386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619672" y="3347700"/>
              <a:ext cx="396044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0070C0"/>
                  </a:solidFill>
                </a:rPr>
                <a:t>Stress-induced mutator</a:t>
              </a:r>
              <a:endParaRPr lang="he-IL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7704" y="6011996"/>
              <a:ext cx="324036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FF0000"/>
                  </a:solidFill>
                </a:rPr>
                <a:t>Constitutive mutator</a:t>
              </a:r>
              <a:endParaRPr lang="he-IL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>
                <a:solidFill>
                  <a:schemeClr val="tx2"/>
                </a:solidFill>
              </a:rPr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chemeClr val="tx2"/>
                </a:solidFill>
              </a:rPr>
              <a:t>Between </a:t>
            </a:r>
            <a:r>
              <a:rPr lang="en-US" sz="3200" dirty="0" smtClean="0">
                <a:solidFill>
                  <a:schemeClr val="tx2"/>
                </a:solidFill>
              </a:rPr>
              <a:t>populations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Within individuals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i="1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</a:t>
            </a:r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2396</TotalTime>
  <Words>1128</Words>
  <Application>Microsoft Office PowerPoint</Application>
  <PresentationFormat>On-screen Show (4:3)</PresentationFormat>
  <Paragraphs>327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Research overview</vt:lpstr>
      <vt:lpstr>Constant environment, steady state</vt:lpstr>
      <vt:lpstr>Model predictions: 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examples</vt:lpstr>
      <vt:lpstr>Shifting to a higher fitness peak</vt:lpstr>
      <vt:lpstr>Adaptation on fitness landscapes</vt:lpstr>
      <vt:lpstr>Stress-induced mutation on rugged landscapes</vt:lpstr>
      <vt:lpstr>Appearance of a double mutant</vt:lpstr>
      <vt:lpstr>Fixation of a double mutant</vt:lpstr>
      <vt:lpstr>Stress-induced mutation reduces adaptation time</vt:lpstr>
      <vt:lpstr>Evolutionary advantages of stress-induced mutation</vt:lpstr>
      <vt:lpstr>Additional slides</vt:lpstr>
      <vt:lpstr>Total adaptation time</vt:lpstr>
      <vt:lpstr>Competition before fixation</vt:lpstr>
      <vt:lpstr>SIM outcompetes CM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89</cp:revision>
  <dcterms:created xsi:type="dcterms:W3CDTF">2013-03-10T12:34:40Z</dcterms:created>
  <dcterms:modified xsi:type="dcterms:W3CDTF">2013-03-20T05:42:13Z</dcterms:modified>
</cp:coreProperties>
</file>